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</p:sldMasterIdLst>
  <p:notesMasterIdLst>
    <p:notesMasterId r:id="rId45"/>
  </p:notesMasterIdLst>
  <p:sldIdLst>
    <p:sldId id="256" r:id="rId2"/>
    <p:sldId id="262" r:id="rId3"/>
    <p:sldId id="259" r:id="rId4"/>
    <p:sldId id="289" r:id="rId5"/>
    <p:sldId id="290" r:id="rId6"/>
    <p:sldId id="291" r:id="rId7"/>
    <p:sldId id="293" r:id="rId8"/>
    <p:sldId id="294" r:id="rId9"/>
    <p:sldId id="296" r:id="rId10"/>
    <p:sldId id="297" r:id="rId11"/>
    <p:sldId id="298" r:id="rId12"/>
    <p:sldId id="295" r:id="rId13"/>
    <p:sldId id="299" r:id="rId14"/>
    <p:sldId id="300" r:id="rId15"/>
    <p:sldId id="301" r:id="rId16"/>
    <p:sldId id="302" r:id="rId17"/>
    <p:sldId id="303" r:id="rId18"/>
    <p:sldId id="304" r:id="rId19"/>
    <p:sldId id="307" r:id="rId20"/>
    <p:sldId id="329" r:id="rId21"/>
    <p:sldId id="306" r:id="rId22"/>
    <p:sldId id="309" r:id="rId23"/>
    <p:sldId id="308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288" r:id="rId4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823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5141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2407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d9e82721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d9e82721b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11d9e82721b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650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1fada0f180_0_18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1fada0f180_0_1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7211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6177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5778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375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1fada0f180_0_18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1fada0f180_0_1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3493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1fada0f180_0_18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1fada0f180_0_1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0920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1fada0f180_0_18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1fada0f180_0_1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9042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d9e82721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d9e82721b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11d9e82721b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9142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1fada0f180_0_18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1fada0f180_0_1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4635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0690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74519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d9e82721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d9e82721b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11d9e82721b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9986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085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4629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d9e82721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d9e82721b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11d9e82721b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0175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7029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d9e82721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d9e82721b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11d9e82721b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45862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d9e82721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d9e82721b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11d9e82721b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7039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9155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80677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10918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705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d9e82721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d9e82721b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11d9e82721b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92742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5520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d9e82721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d9e82721b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11d9e82721b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0170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4342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d9e82721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d9e82721b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11d9e82721b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14993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18139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5499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8" name="Google Shape;98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3555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7368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1fada0f180_0_18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1fada0f180_0_1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2033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0301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7678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 - dark layout ">
  <p:cSld name="Cover 1 - dark layout 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l="116" t="116"/>
          <a:stretch/>
        </p:blipFill>
        <p:spPr>
          <a:xfrm>
            <a:off x="0" y="-1"/>
            <a:ext cx="12191998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96" y="369735"/>
            <a:ext cx="2068020" cy="7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042416" y="2105094"/>
            <a:ext cx="40131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042989" y="4187952"/>
            <a:ext cx="4014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2"/>
          </p:nvPr>
        </p:nvSpPr>
        <p:spPr>
          <a:xfrm>
            <a:off x="1042416" y="5289745"/>
            <a:ext cx="401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/>
          <p:nvPr/>
        </p:nvSpPr>
        <p:spPr>
          <a:xfrm>
            <a:off x="-1367942" y="1682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3">
  <p:cSld name="Triple divide - gradient 3">
    <p:bg>
      <p:bgPr>
        <a:solidFill>
          <a:schemeClr val="lt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l="16053" t="22108" r="6544" b="-1"/>
          <a:stretch/>
        </p:blipFill>
        <p:spPr>
          <a:xfrm>
            <a:off x="11575" y="0"/>
            <a:ext cx="12191999" cy="687246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ull bleed image">
  <p:cSld name="Title and full bleed imag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457200" y="557784"/>
            <a:ext cx="1136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>
            <a:spLocks noGrp="1"/>
          </p:cNvSpPr>
          <p:nvPr>
            <p:ph type="pic" idx="2"/>
          </p:nvPr>
        </p:nvSpPr>
        <p:spPr>
          <a:xfrm>
            <a:off x="0" y="1326000"/>
            <a:ext cx="12192000" cy="553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bar with image">
  <p:cSld name="Sidebar with imag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457200" y="557784"/>
            <a:ext cx="1136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457200" y="1700783"/>
            <a:ext cx="4114800" cy="3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⎻"/>
              <a:defRPr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body" idx="2"/>
          </p:nvPr>
        </p:nvSpPr>
        <p:spPr>
          <a:xfrm>
            <a:off x="457201" y="5876091"/>
            <a:ext cx="41148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8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2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20"/>
          <p:cNvSpPr>
            <a:spLocks noGrp="1"/>
          </p:cNvSpPr>
          <p:nvPr>
            <p:ph type="pic" idx="3"/>
          </p:nvPr>
        </p:nvSpPr>
        <p:spPr>
          <a:xfrm>
            <a:off x="4919575" y="1695325"/>
            <a:ext cx="7272600" cy="516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lt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02199" y="-16933"/>
            <a:ext cx="7307799" cy="687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>
            <a:spLocks noGrp="1"/>
          </p:cNvSpPr>
          <p:nvPr>
            <p:ph type="ctrTitle"/>
          </p:nvPr>
        </p:nvSpPr>
        <p:spPr>
          <a:xfrm>
            <a:off x="1042416" y="1903671"/>
            <a:ext cx="6053400" cy="1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body" idx="1"/>
          </p:nvPr>
        </p:nvSpPr>
        <p:spPr>
          <a:xfrm>
            <a:off x="1041400" y="3897548"/>
            <a:ext cx="60534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786" y="383850"/>
            <a:ext cx="2068070" cy="7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2 - dark layout">
  <p:cSld name="Cover 2 - dark layout">
    <p:bg>
      <p:bgPr>
        <a:solidFill>
          <a:schemeClr val="dk2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7650" y="706793"/>
            <a:ext cx="3719826" cy="13664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>
            <a:spLocks noGrp="1"/>
          </p:cNvSpPr>
          <p:nvPr>
            <p:ph type="ctrTitle"/>
          </p:nvPr>
        </p:nvSpPr>
        <p:spPr>
          <a:xfrm>
            <a:off x="1499616" y="2052083"/>
            <a:ext cx="8169300" cy="15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"/>
              <a:buNone/>
              <a:defRPr sz="3600"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1"/>
          </p:nvPr>
        </p:nvSpPr>
        <p:spPr>
          <a:xfrm>
            <a:off x="1500190" y="3885739"/>
            <a:ext cx="817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body" idx="2"/>
          </p:nvPr>
        </p:nvSpPr>
        <p:spPr>
          <a:xfrm>
            <a:off x="1499617" y="4987532"/>
            <a:ext cx="401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ftr" idx="11"/>
          </p:nvPr>
        </p:nvSpPr>
        <p:spPr>
          <a:xfrm>
            <a:off x="1499617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Char char="⎻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- dark">
  <p:cSld name="Two column - dark">
    <p:bg>
      <p:bgPr>
        <a:solidFill>
          <a:schemeClr val="dk2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body" idx="1"/>
          </p:nvPr>
        </p:nvSpPr>
        <p:spPr>
          <a:xfrm>
            <a:off x="457201" y="5876091"/>
            <a:ext cx="108081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2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body" idx="2"/>
          </p:nvPr>
        </p:nvSpPr>
        <p:spPr>
          <a:xfrm>
            <a:off x="452438" y="1196975"/>
            <a:ext cx="53034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body" idx="3"/>
          </p:nvPr>
        </p:nvSpPr>
        <p:spPr>
          <a:xfrm>
            <a:off x="452438" y="1735922"/>
            <a:ext cx="5303400" cy="4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4"/>
          </p:nvPr>
        </p:nvSpPr>
        <p:spPr>
          <a:xfrm>
            <a:off x="6320785" y="1196975"/>
            <a:ext cx="53034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body" idx="5"/>
          </p:nvPr>
        </p:nvSpPr>
        <p:spPr>
          <a:xfrm>
            <a:off x="6320785" y="1735922"/>
            <a:ext cx="5303400" cy="4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457198" y="557784"/>
            <a:ext cx="1080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2"/>
          <p:cNvPicPr preferRelativeResize="0"/>
          <p:nvPr/>
        </p:nvPicPr>
        <p:blipFill rotWithShape="1">
          <a:blip r:embed="rId2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body" idx="1"/>
          </p:nvPr>
        </p:nvSpPr>
        <p:spPr>
          <a:xfrm>
            <a:off x="1042416" y="4201640"/>
            <a:ext cx="8567400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>
                <a:solidFill>
                  <a:schemeClr val="accent5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>
                <a:solidFill>
                  <a:schemeClr val="accent3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>
                <a:solidFill>
                  <a:schemeClr val="accent3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>
                <a:solidFill>
                  <a:schemeClr val="accent3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ctrTitle"/>
          </p:nvPr>
        </p:nvSpPr>
        <p:spPr>
          <a:xfrm>
            <a:off x="1042416" y="2023872"/>
            <a:ext cx="8575500" cy="19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light">
  <p:cSld name="Title only - light">
    <p:bg>
      <p:bgPr>
        <a:solidFill>
          <a:schemeClr val="lt2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3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33"/>
          <p:cNvSpPr txBox="1">
            <a:spLocks noGrp="1"/>
          </p:cNvSpPr>
          <p:nvPr>
            <p:ph type="title"/>
          </p:nvPr>
        </p:nvSpPr>
        <p:spPr>
          <a:xfrm>
            <a:off x="457198" y="557784"/>
            <a:ext cx="1080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>
  <p:cSld name="Blank - light">
    <p:bg>
      <p:bgPr>
        <a:solidFill>
          <a:schemeClr val="lt2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1">
  <p:cSld name="Divider 1 - gradient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l="337" t="337"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 - light layout">
  <p:cSld name="Cover 1 - light layou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l="402" t="430" r="804" b="461"/>
          <a:stretch/>
        </p:blipFill>
        <p:spPr>
          <a:xfrm>
            <a:off x="49619" y="0"/>
            <a:ext cx="1215301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1042416" y="2105094"/>
            <a:ext cx="40131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042989" y="4187952"/>
            <a:ext cx="4014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1042416" y="5289745"/>
            <a:ext cx="401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86" y="383850"/>
            <a:ext cx="2068070" cy="7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2 - light layout">
  <p:cSld name="Cover 2 - light layout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1499617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1499616" y="2052083"/>
            <a:ext cx="8169300" cy="15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sz="36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1500190" y="3885739"/>
            <a:ext cx="817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499617" y="4987532"/>
            <a:ext cx="401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7" name="Google Shape;4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2450" y="705175"/>
            <a:ext cx="3719850" cy="1366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2">
  <p:cSld name="Divider 1 - gradient 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3">
  <p:cSld name="Divider 1 - gradient 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693"/>
            <a:ext cx="12202124" cy="686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1" name="Google Shape;6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2 - gradient 1">
  <p:cSld name="Divider 2 - gradient 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l="5010" t="10638" r="15648"/>
          <a:stretch/>
        </p:blipFill>
        <p:spPr>
          <a:xfrm>
            <a:off x="0" y="-1"/>
            <a:ext cx="12192000" cy="686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ctrTitle"/>
          </p:nvPr>
        </p:nvSpPr>
        <p:spPr>
          <a:xfrm>
            <a:off x="1042416" y="1812207"/>
            <a:ext cx="51720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1">
  <p:cSld name="Triple divide - gradient 1">
    <p:bg>
      <p:bgPr>
        <a:solidFill>
          <a:schemeClr val="lt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l="15012" t="20935" r="6387" b="390"/>
          <a:stretch/>
        </p:blipFill>
        <p:spPr>
          <a:xfrm>
            <a:off x="11575" y="0"/>
            <a:ext cx="1218042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ctrTitle"/>
          </p:nvPr>
        </p:nvSpPr>
        <p:spPr>
          <a:xfrm>
            <a:off x="1042416" y="1812207"/>
            <a:ext cx="51720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8" name="Google Shape;8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2">
  <p:cSld name="Triple divide - gradient 2">
    <p:bg>
      <p:bgPr>
        <a:solidFill>
          <a:schemeClr val="l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l="14690" t="21108" r="6420"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199" y="1526723"/>
            <a:ext cx="108081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5" r:id="rId11"/>
    <p:sldLayoutId id="2147483666" r:id="rId12"/>
    <p:sldLayoutId id="2147483669" r:id="rId13"/>
    <p:sldLayoutId id="2147483670" r:id="rId14"/>
    <p:sldLayoutId id="2147483671" r:id="rId15"/>
    <p:sldLayoutId id="2147483675" r:id="rId16"/>
    <p:sldLayoutId id="2147483678" r:id="rId17"/>
    <p:sldLayoutId id="2147483679" r:id="rId18"/>
    <p:sldLayoutId id="2147483681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aFms6fm6rN&#8203;" TargetMode="External"/><Relationship Id="rId2" Type="http://schemas.openxmlformats.org/officeDocument/2006/relationships/hyperlink" Target="https://cognizantonline.sharepoint.com/:u:/r/sites/PHStudio-UnitTestforDevsMastersCognizant-Batch1-Q12023/Shared%20Documents/Batch%201%20-%20Q1%202023/Session1/Assignment/Assignment1.zip?csf=1&amp;web=1&amp;e=Jj1S6F" TargetMode="Externa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ctrTitle"/>
          </p:nvPr>
        </p:nvSpPr>
        <p:spPr>
          <a:xfrm>
            <a:off x="1042414" y="2105094"/>
            <a:ext cx="4985523" cy="1828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dirty="0"/>
              <a:t>Unit Test </a:t>
            </a:r>
            <a:br>
              <a:rPr lang="en-US" dirty="0"/>
            </a:br>
            <a:r>
              <a:rPr lang="en-US" dirty="0"/>
              <a:t>The Big Picture</a:t>
            </a:r>
            <a:endParaRPr dirty="0"/>
          </a:p>
        </p:txBody>
      </p:sp>
      <p:sp>
        <p:nvSpPr>
          <p:cNvPr id="277" name="Google Shape;277;p39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Overturning using Tests</a:t>
            </a:r>
            <a:br>
              <a:rPr lang="en-US" dirty="0"/>
            </a:br>
            <a:r>
              <a:rPr lang="en-US" sz="1400" dirty="0"/>
              <a:t>Unit Tests help overturn this tendency, How?</a:t>
            </a:r>
            <a:endParaRPr sz="1400"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Act as a safety net</a:t>
            </a:r>
          </a:p>
          <a:p>
            <a:r>
              <a:rPr lang="en-US" dirty="0"/>
              <a:t>Helps to make sure the existing functionality works</a:t>
            </a:r>
          </a:p>
          <a:p>
            <a:r>
              <a:rPr lang="en-US" dirty="0"/>
              <a:t>Provides insurance against majority of </a:t>
            </a:r>
            <a:r>
              <a:rPr lang="en-US" b="1" dirty="0"/>
              <a:t>regression</a:t>
            </a:r>
            <a:endParaRPr lang="en-PH"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742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Regression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When a feature stops working as intended after a certain event</a:t>
            </a:r>
          </a:p>
          <a:p>
            <a:r>
              <a:rPr lang="en-US" dirty="0"/>
              <a:t>Regression and software bug are synonyms</a:t>
            </a:r>
            <a:endParaRPr lang="en-PH"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8259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Downside of doing unit tests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Effort </a:t>
            </a:r>
          </a:p>
          <a:p>
            <a:r>
              <a:rPr lang="en-US" dirty="0"/>
              <a:t>Effort </a:t>
            </a:r>
          </a:p>
          <a:p>
            <a:r>
              <a:rPr lang="en-US" dirty="0"/>
              <a:t>Significant Effort</a:t>
            </a:r>
            <a:endParaRPr lang="en-PH"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0344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ctrTitle"/>
          </p:nvPr>
        </p:nvSpPr>
        <p:spPr>
          <a:xfrm>
            <a:off x="1042416" y="2089498"/>
            <a:ext cx="5172000" cy="1477317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makes a </a:t>
            </a:r>
            <a:br>
              <a:rPr lang="en-US" dirty="0"/>
            </a:br>
            <a:r>
              <a:rPr lang="en-US" dirty="0"/>
              <a:t>Good or Bad Test?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4429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9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579" name="Google Shape;579;p59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dirty="0"/>
          </a:p>
        </p:txBody>
      </p:sp>
      <p:sp>
        <p:nvSpPr>
          <p:cNvPr id="581" name="Google Shape;581;p59"/>
          <p:cNvSpPr txBox="1">
            <a:spLocks noGrp="1"/>
          </p:cNvSpPr>
          <p:nvPr>
            <p:ph type="ctrTitle"/>
          </p:nvPr>
        </p:nvSpPr>
        <p:spPr>
          <a:xfrm>
            <a:off x="1042416" y="2023872"/>
            <a:ext cx="85755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dirty="0"/>
              <a:t>Not all tests are created equal.”</a:t>
            </a:r>
            <a:endParaRPr dirty="0"/>
          </a:p>
        </p:txBody>
      </p:sp>
      <p:sp>
        <p:nvSpPr>
          <p:cNvPr id="582" name="Google Shape;582;p59"/>
          <p:cNvSpPr txBox="1"/>
          <p:nvPr/>
        </p:nvSpPr>
        <p:spPr>
          <a:xfrm>
            <a:off x="765712" y="2087349"/>
            <a:ext cx="3432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‘‘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397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Bad Tests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Raises false alarm</a:t>
            </a:r>
          </a:p>
          <a:p>
            <a:r>
              <a:rPr lang="en-US" dirty="0"/>
              <a:t>Doesn’t help to catch regression errors</a:t>
            </a:r>
          </a:p>
          <a:p>
            <a:r>
              <a:rPr lang="en-US" dirty="0"/>
              <a:t>Slow and difficult to maintain</a:t>
            </a:r>
            <a:endParaRPr lang="en-PH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309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Dynamics between projects with and without tests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© Cognizant </a:t>
            </a:r>
            <a:r>
              <a:rPr lang="en-US" dirty="0" err="1"/>
              <a:t>Softvision</a:t>
            </a:r>
            <a:endParaRPr dirty="0"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3C4EE642-0CEA-462B-80E7-D2B935183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5936" y="1416879"/>
            <a:ext cx="9417628" cy="4642175"/>
          </a:xfrm>
        </p:spPr>
        <p:txBody>
          <a:bodyPr/>
          <a:lstStyle/>
          <a:p>
            <a:pPr marL="114300" indent="0">
              <a:buNone/>
            </a:pPr>
            <a:endParaRPr lang="en-PH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E17176F-E08F-4F8E-BA88-6E5761C5443A}"/>
              </a:ext>
            </a:extLst>
          </p:cNvPr>
          <p:cNvSpPr/>
          <p:nvPr/>
        </p:nvSpPr>
        <p:spPr>
          <a:xfrm>
            <a:off x="3811756" y="4627961"/>
            <a:ext cx="3490170" cy="307776"/>
          </a:xfrm>
          <a:prstGeom prst="righ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27CD50E-7FDF-4ABA-92E4-0A1BF216260E}"/>
              </a:ext>
            </a:extLst>
          </p:cNvPr>
          <p:cNvSpPr/>
          <p:nvPr/>
        </p:nvSpPr>
        <p:spPr>
          <a:xfrm rot="16200000">
            <a:off x="2134166" y="3094416"/>
            <a:ext cx="3154167" cy="365918"/>
          </a:xfrm>
          <a:prstGeom prst="righ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44D383-5611-49E7-9DA5-3F3BA6314FCD}"/>
              </a:ext>
            </a:extLst>
          </p:cNvPr>
          <p:cNvSpPr txBox="1"/>
          <p:nvPr/>
        </p:nvSpPr>
        <p:spPr>
          <a:xfrm>
            <a:off x="2654035" y="1936696"/>
            <a:ext cx="997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Works hour spent</a:t>
            </a:r>
            <a:endParaRPr lang="en-PH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75CEDB-9077-4237-BD4B-62664C76E051}"/>
              </a:ext>
            </a:extLst>
          </p:cNvPr>
          <p:cNvSpPr txBox="1"/>
          <p:nvPr/>
        </p:nvSpPr>
        <p:spPr>
          <a:xfrm>
            <a:off x="6289484" y="4868103"/>
            <a:ext cx="997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Progress</a:t>
            </a:r>
            <a:endParaRPr lang="en-PH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57DE45-9F90-4E9E-8016-542D14D96472}"/>
              </a:ext>
            </a:extLst>
          </p:cNvPr>
          <p:cNvCxnSpPr>
            <a:cxnSpLocks/>
          </p:cNvCxnSpPr>
          <p:nvPr/>
        </p:nvCxnSpPr>
        <p:spPr>
          <a:xfrm flipV="1">
            <a:off x="3882438" y="3100672"/>
            <a:ext cx="3303721" cy="79332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0079DE0-D98B-47CF-96E2-DBB7C89FB63F}"/>
              </a:ext>
            </a:extLst>
          </p:cNvPr>
          <p:cNvSpPr txBox="1"/>
          <p:nvPr/>
        </p:nvSpPr>
        <p:spPr>
          <a:xfrm>
            <a:off x="6788207" y="3171715"/>
            <a:ext cx="213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5"/>
                </a:solidFill>
                <a:latin typeface="+mj-lt"/>
              </a:rPr>
              <a:t>With Good Test</a:t>
            </a:r>
            <a:endParaRPr lang="en-PH" sz="18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423DF5-CD89-4ECD-911B-CC68E67A8D42}"/>
              </a:ext>
            </a:extLst>
          </p:cNvPr>
          <p:cNvSpPr txBox="1"/>
          <p:nvPr/>
        </p:nvSpPr>
        <p:spPr>
          <a:xfrm>
            <a:off x="5252227" y="2029029"/>
            <a:ext cx="151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  <a:latin typeface="+mj-lt"/>
              </a:rPr>
              <a:t>Without Test</a:t>
            </a:r>
            <a:endParaRPr lang="en-PH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2DEE87F-4BD4-4380-8D18-DAD83C54251B}"/>
              </a:ext>
            </a:extLst>
          </p:cNvPr>
          <p:cNvSpPr/>
          <p:nvPr/>
        </p:nvSpPr>
        <p:spPr>
          <a:xfrm>
            <a:off x="3867037" y="1746260"/>
            <a:ext cx="3076314" cy="2708824"/>
          </a:xfrm>
          <a:custGeom>
            <a:avLst/>
            <a:gdLst>
              <a:gd name="connsiteX0" fmla="*/ 0 w 2323813"/>
              <a:gd name="connsiteY0" fmla="*/ 2708824 h 2708824"/>
              <a:gd name="connsiteX1" fmla="*/ 1705046 w 2323813"/>
              <a:gd name="connsiteY1" fmla="*/ 1732547 h 2708824"/>
              <a:gd name="connsiteX2" fmla="*/ 2323813 w 2323813"/>
              <a:gd name="connsiteY2" fmla="*/ 0 h 2708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3813" h="2708824">
                <a:moveTo>
                  <a:pt x="0" y="2708824"/>
                </a:moveTo>
                <a:cubicBezTo>
                  <a:pt x="658872" y="2446421"/>
                  <a:pt x="1317744" y="2184018"/>
                  <a:pt x="1705046" y="1732547"/>
                </a:cubicBezTo>
                <a:cubicBezTo>
                  <a:pt x="2092348" y="1281076"/>
                  <a:pt x="2249332" y="362093"/>
                  <a:pt x="2323813" y="0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D1EE86-35B2-4FFC-9018-B197A3097030}"/>
              </a:ext>
            </a:extLst>
          </p:cNvPr>
          <p:cNvSpPr txBox="1"/>
          <p:nvPr/>
        </p:nvSpPr>
        <p:spPr>
          <a:xfrm>
            <a:off x="6854539" y="1929317"/>
            <a:ext cx="213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5"/>
                </a:solidFill>
                <a:latin typeface="+mj-lt"/>
              </a:rPr>
              <a:t>With Bad Test</a:t>
            </a:r>
            <a:endParaRPr lang="en-PH" sz="18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92AA41C-6932-44E2-A411-F05FDABBAB20}"/>
              </a:ext>
            </a:extLst>
          </p:cNvPr>
          <p:cNvSpPr/>
          <p:nvPr/>
        </p:nvSpPr>
        <p:spPr>
          <a:xfrm>
            <a:off x="3821951" y="1765304"/>
            <a:ext cx="3364208" cy="2387404"/>
          </a:xfrm>
          <a:custGeom>
            <a:avLst/>
            <a:gdLst>
              <a:gd name="connsiteX0" fmla="*/ 0 w 2323813"/>
              <a:gd name="connsiteY0" fmla="*/ 2708824 h 2708824"/>
              <a:gd name="connsiteX1" fmla="*/ 1705046 w 2323813"/>
              <a:gd name="connsiteY1" fmla="*/ 1732547 h 2708824"/>
              <a:gd name="connsiteX2" fmla="*/ 2323813 w 2323813"/>
              <a:gd name="connsiteY2" fmla="*/ 0 h 2708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3813" h="2708824">
                <a:moveTo>
                  <a:pt x="0" y="2708824"/>
                </a:moveTo>
                <a:cubicBezTo>
                  <a:pt x="658872" y="2446421"/>
                  <a:pt x="1317744" y="2184018"/>
                  <a:pt x="1705046" y="1732547"/>
                </a:cubicBezTo>
                <a:cubicBezTo>
                  <a:pt x="2092348" y="1281076"/>
                  <a:pt x="2249332" y="362093"/>
                  <a:pt x="2323813" y="0"/>
                </a:cubicBezTo>
              </a:path>
            </a:pathLst>
          </a:cu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4400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Upkeep cost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Refactoring the test when you refactor </a:t>
            </a:r>
          </a:p>
          <a:p>
            <a:r>
              <a:rPr lang="en-US" dirty="0"/>
              <a:t>Running the test on each code change</a:t>
            </a:r>
          </a:p>
          <a:p>
            <a:r>
              <a:rPr lang="en-US" dirty="0"/>
              <a:t>Dealing with false alarms raised by the test</a:t>
            </a:r>
          </a:p>
          <a:p>
            <a:r>
              <a:rPr lang="en-US" dirty="0"/>
              <a:t>Spending time reading the test 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58;p45">
            <a:extLst>
              <a:ext uri="{FF2B5EF4-FFF2-40B4-BE49-F238E27FC236}">
                <a16:creationId xmlns:a16="http://schemas.microsoft.com/office/drawing/2014/main" id="{38F6406C-1D0C-4B44-8A48-1F3966BA3464}"/>
              </a:ext>
            </a:extLst>
          </p:cNvPr>
          <p:cNvSpPr txBox="1">
            <a:spLocks/>
          </p:cNvSpPr>
          <p:nvPr/>
        </p:nvSpPr>
        <p:spPr>
          <a:xfrm>
            <a:off x="737250" y="998777"/>
            <a:ext cx="108081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/>
              <a:t>up·keep</a:t>
            </a:r>
            <a:r>
              <a:rPr lang="en-US" sz="1200" dirty="0"/>
              <a:t> /ˈ</a:t>
            </a:r>
            <a:r>
              <a:rPr lang="en-US" sz="1200" dirty="0" err="1"/>
              <a:t>əpˌkēp</a:t>
            </a:r>
            <a:r>
              <a:rPr lang="en-US" sz="1200" dirty="0"/>
              <a:t>/ noun - the process of keeping something in good condition.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1668008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9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579" name="Google Shape;579;p59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 dirty="0"/>
          </a:p>
        </p:txBody>
      </p:sp>
      <p:sp>
        <p:nvSpPr>
          <p:cNvPr id="581" name="Google Shape;581;p59"/>
          <p:cNvSpPr txBox="1">
            <a:spLocks noGrp="1"/>
          </p:cNvSpPr>
          <p:nvPr>
            <p:ph type="ctrTitle"/>
          </p:nvPr>
        </p:nvSpPr>
        <p:spPr>
          <a:xfrm>
            <a:off x="1042416" y="2023872"/>
            <a:ext cx="85755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dirty="0"/>
              <a:t>Code is a liability not an asset.”</a:t>
            </a:r>
            <a:endParaRPr dirty="0"/>
          </a:p>
        </p:txBody>
      </p:sp>
      <p:sp>
        <p:nvSpPr>
          <p:cNvPr id="582" name="Google Shape;582;p59"/>
          <p:cNvSpPr txBox="1"/>
          <p:nvPr/>
        </p:nvSpPr>
        <p:spPr>
          <a:xfrm>
            <a:off x="765712" y="2087349"/>
            <a:ext cx="3432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‘‘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8624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9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579" name="Google Shape;579;p59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 dirty="0"/>
          </a:p>
        </p:txBody>
      </p:sp>
      <p:sp>
        <p:nvSpPr>
          <p:cNvPr id="581" name="Google Shape;581;p59"/>
          <p:cNvSpPr txBox="1">
            <a:spLocks noGrp="1"/>
          </p:cNvSpPr>
          <p:nvPr>
            <p:ph type="ctrTitle"/>
          </p:nvPr>
        </p:nvSpPr>
        <p:spPr>
          <a:xfrm>
            <a:off x="1042416" y="2023872"/>
            <a:ext cx="85755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dirty="0"/>
              <a:t>More of this in Session 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006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What will you learn?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The state of unit testing</a:t>
            </a:r>
          </a:p>
          <a:p>
            <a:r>
              <a:rPr lang="en-US" dirty="0"/>
              <a:t>The goal of unit testing</a:t>
            </a:r>
          </a:p>
          <a:p>
            <a:r>
              <a:rPr lang="en-US" dirty="0"/>
              <a:t>Consequences of having a bad test suite</a:t>
            </a:r>
          </a:p>
          <a:p>
            <a:r>
              <a:rPr lang="en-US" dirty="0"/>
              <a:t>Using coverage metrics to measure test suite quality</a:t>
            </a:r>
          </a:p>
          <a:p>
            <a:r>
              <a:rPr lang="en-US" dirty="0"/>
              <a:t>Attributes of a successful test suite</a:t>
            </a:r>
            <a:endParaRPr lang="en-PH"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p45"/>
          <p:cNvGrpSpPr/>
          <p:nvPr/>
        </p:nvGrpSpPr>
        <p:grpSpPr>
          <a:xfrm>
            <a:off x="6445188" y="656948"/>
            <a:ext cx="5289028" cy="5402401"/>
            <a:chOff x="5930310" y="457193"/>
            <a:chExt cx="5804521" cy="5766472"/>
          </a:xfrm>
        </p:grpSpPr>
        <p:pic>
          <p:nvPicPr>
            <p:cNvPr id="364" name="Google Shape;364;p45"/>
            <p:cNvPicPr preferRelativeResize="0"/>
            <p:nvPr/>
          </p:nvPicPr>
          <p:blipFill rotWithShape="1">
            <a:blip r:embed="rId3">
              <a:alphaModFix/>
            </a:blip>
            <a:srcRect t="8817" b="6235"/>
            <a:stretch/>
          </p:blipFill>
          <p:spPr>
            <a:xfrm>
              <a:off x="5930310" y="4880041"/>
              <a:ext cx="2839337" cy="1343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45"/>
            <p:cNvPicPr preferRelativeResize="0"/>
            <p:nvPr/>
          </p:nvPicPr>
          <p:blipFill rotWithShape="1">
            <a:blip r:embed="rId4">
              <a:alphaModFix/>
            </a:blip>
            <a:srcRect l="5174" r="28056"/>
            <a:stretch/>
          </p:blipFill>
          <p:spPr>
            <a:xfrm>
              <a:off x="7420129" y="3389612"/>
              <a:ext cx="1325760" cy="1323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45"/>
            <p:cNvPicPr preferRelativeResize="0"/>
            <p:nvPr/>
          </p:nvPicPr>
          <p:blipFill rotWithShape="1">
            <a:blip r:embed="rId5">
              <a:alphaModFix/>
            </a:blip>
            <a:srcRect l="13885" r="19964"/>
            <a:stretch/>
          </p:blipFill>
          <p:spPr>
            <a:xfrm>
              <a:off x="5939920" y="457193"/>
              <a:ext cx="2805967" cy="28340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45"/>
            <p:cNvPicPr preferRelativeResize="0"/>
            <p:nvPr/>
          </p:nvPicPr>
          <p:blipFill rotWithShape="1">
            <a:blip r:embed="rId6">
              <a:alphaModFix/>
            </a:blip>
            <a:srcRect l="10211" t="3437" r="17366"/>
            <a:stretch/>
          </p:blipFill>
          <p:spPr>
            <a:xfrm>
              <a:off x="8895495" y="3389612"/>
              <a:ext cx="2839335" cy="2834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5"/>
            <p:cNvPicPr preferRelativeResize="0"/>
            <p:nvPr/>
          </p:nvPicPr>
          <p:blipFill rotWithShape="1">
            <a:blip r:embed="rId7">
              <a:alphaModFix/>
            </a:blip>
            <a:srcRect t="25567" b="3273"/>
            <a:stretch/>
          </p:blipFill>
          <p:spPr>
            <a:xfrm>
              <a:off x="8895495" y="1948053"/>
              <a:ext cx="2839334" cy="1343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45"/>
            <p:cNvPicPr preferRelativeResize="0"/>
            <p:nvPr/>
          </p:nvPicPr>
          <p:blipFill rotWithShape="1">
            <a:blip r:embed="rId8">
              <a:alphaModFix/>
            </a:blip>
            <a:srcRect l="5202" t="8141" r="8374" b="7669"/>
            <a:stretch/>
          </p:blipFill>
          <p:spPr>
            <a:xfrm>
              <a:off x="10409079" y="479036"/>
              <a:ext cx="1325752" cy="1343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45"/>
            <p:cNvPicPr preferRelativeResize="0"/>
            <p:nvPr/>
          </p:nvPicPr>
          <p:blipFill rotWithShape="1">
            <a:blip r:embed="rId9">
              <a:alphaModFix/>
            </a:blip>
            <a:srcRect r="31214"/>
            <a:stretch/>
          </p:blipFill>
          <p:spPr>
            <a:xfrm>
              <a:off x="5939920" y="3403654"/>
              <a:ext cx="1358195" cy="1309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45"/>
            <p:cNvPicPr preferRelativeResize="0"/>
            <p:nvPr/>
          </p:nvPicPr>
          <p:blipFill rotWithShape="1">
            <a:blip r:embed="rId10">
              <a:alphaModFix/>
            </a:blip>
            <a:srcRect l="17668" r="15072"/>
            <a:stretch/>
          </p:blipFill>
          <p:spPr>
            <a:xfrm>
              <a:off x="8895493" y="479016"/>
              <a:ext cx="1358194" cy="13436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9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579" name="Google Shape;579;p59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 dirty="0"/>
          </a:p>
        </p:txBody>
      </p:sp>
      <p:sp>
        <p:nvSpPr>
          <p:cNvPr id="581" name="Google Shape;581;p59"/>
          <p:cNvSpPr txBox="1">
            <a:spLocks noGrp="1"/>
          </p:cNvSpPr>
          <p:nvPr>
            <p:ph type="ctrTitle"/>
          </p:nvPr>
        </p:nvSpPr>
        <p:spPr>
          <a:xfrm>
            <a:off x="323324" y="451285"/>
            <a:ext cx="85755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dirty="0"/>
              <a:t>Coffee Time 15mins.</a:t>
            </a:r>
            <a:endParaRPr dirty="0"/>
          </a:p>
        </p:txBody>
      </p:sp>
      <p:pic>
        <p:nvPicPr>
          <p:cNvPr id="3" name="Picture 2" descr="A cup of coffee&#10;&#10;Description automatically generated with medium confidence">
            <a:extLst>
              <a:ext uri="{FF2B5EF4-FFF2-40B4-BE49-F238E27FC236}">
                <a16:creationId xmlns:a16="http://schemas.microsoft.com/office/drawing/2014/main" id="{6DACDD02-B940-A18E-2DCC-19F82821E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679" y="1235374"/>
            <a:ext cx="8748945" cy="492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59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ctrTitle"/>
          </p:nvPr>
        </p:nvSpPr>
        <p:spPr>
          <a:xfrm>
            <a:off x="1042416" y="2366496"/>
            <a:ext cx="5172000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Coverage metrics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3339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9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579" name="Google Shape;579;p59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 dirty="0"/>
          </a:p>
        </p:txBody>
      </p:sp>
      <p:sp>
        <p:nvSpPr>
          <p:cNvPr id="581" name="Google Shape;581;p59"/>
          <p:cNvSpPr txBox="1">
            <a:spLocks noGrp="1"/>
          </p:cNvSpPr>
          <p:nvPr>
            <p:ph type="ctrTitle"/>
          </p:nvPr>
        </p:nvSpPr>
        <p:spPr>
          <a:xfrm>
            <a:off x="1042415" y="2023872"/>
            <a:ext cx="10605087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dirty="0"/>
              <a:t>Coverage Metric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shows how much source code a test suite executes, from none to 100%.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789855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Two popular coverage metrics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Code Coverage</a:t>
            </a:r>
          </a:p>
          <a:p>
            <a:r>
              <a:rPr lang="en-US" dirty="0"/>
              <a:t>Branch Coverage</a:t>
            </a:r>
            <a:endParaRPr lang="en-PH"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2187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2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© Cognizant Softvision</a:t>
            </a:r>
            <a:endParaRPr/>
          </a:p>
        </p:txBody>
      </p:sp>
      <p:sp>
        <p:nvSpPr>
          <p:cNvPr id="455" name="Google Shape;455;p52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097" cy="190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2"/>
          </p:nvPr>
        </p:nvSpPr>
        <p:spPr>
          <a:xfrm>
            <a:off x="452438" y="1196975"/>
            <a:ext cx="5303520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US" dirty="0"/>
              <a:t>Little Coverage</a:t>
            </a:r>
          </a:p>
        </p:txBody>
      </p:sp>
      <p:sp>
        <p:nvSpPr>
          <p:cNvPr id="457" name="Google Shape;457;p52"/>
          <p:cNvSpPr txBox="1">
            <a:spLocks noGrp="1"/>
          </p:cNvSpPr>
          <p:nvPr>
            <p:ph type="body" idx="3"/>
          </p:nvPr>
        </p:nvSpPr>
        <p:spPr>
          <a:xfrm>
            <a:off x="452438" y="1735922"/>
            <a:ext cx="5303520" cy="403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1"/>
            <a:r>
              <a:rPr lang="en-US" dirty="0"/>
              <a:t>Good indication that we are not testing enough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body" idx="4"/>
          </p:nvPr>
        </p:nvSpPr>
        <p:spPr>
          <a:xfrm>
            <a:off x="6320785" y="1196975"/>
            <a:ext cx="5303520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US" dirty="0"/>
              <a:t>100% coverage</a:t>
            </a:r>
            <a:endParaRPr dirty="0"/>
          </a:p>
        </p:txBody>
      </p:sp>
      <p:sp>
        <p:nvSpPr>
          <p:cNvPr id="459" name="Google Shape;459;p52"/>
          <p:cNvSpPr txBox="1">
            <a:spLocks noGrp="1"/>
          </p:cNvSpPr>
          <p:nvPr>
            <p:ph type="body" idx="5"/>
          </p:nvPr>
        </p:nvSpPr>
        <p:spPr>
          <a:xfrm>
            <a:off x="6320785" y="1735922"/>
            <a:ext cx="5303520" cy="403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1"/>
            <a:r>
              <a:rPr lang="en-US" dirty="0"/>
              <a:t>Not guaranteed having a good-quality test suite.</a:t>
            </a:r>
          </a:p>
        </p:txBody>
      </p:sp>
      <p:sp>
        <p:nvSpPr>
          <p:cNvPr id="460" name="Google Shape;460;p52"/>
          <p:cNvSpPr txBox="1">
            <a:spLocks noGrp="1"/>
          </p:cNvSpPr>
          <p:nvPr>
            <p:ph type="title"/>
          </p:nvPr>
        </p:nvSpPr>
        <p:spPr>
          <a:xfrm>
            <a:off x="452438" y="519398"/>
            <a:ext cx="108082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dirty="0"/>
              <a:t>Coverage metrics are a good negative indicator but a bad positive one</a:t>
            </a:r>
            <a:endParaRPr dirty="0"/>
          </a:p>
        </p:txBody>
      </p:sp>
      <p:cxnSp>
        <p:nvCxnSpPr>
          <p:cNvPr id="461" name="Google Shape;461;p52"/>
          <p:cNvCxnSpPr/>
          <p:nvPr/>
        </p:nvCxnSpPr>
        <p:spPr>
          <a:xfrm>
            <a:off x="6096000" y="1239839"/>
            <a:ext cx="0" cy="4462890"/>
          </a:xfrm>
          <a:prstGeom prst="straightConnector1">
            <a:avLst/>
          </a:prstGeom>
          <a:noFill/>
          <a:ln w="1587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2" name="Google Shape;462;p52"/>
          <p:cNvSpPr txBox="1"/>
          <p:nvPr/>
        </p:nvSpPr>
        <p:spPr>
          <a:xfrm>
            <a:off x="5539563" y="-97819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7011" y="519375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6367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ctrTitle"/>
          </p:nvPr>
        </p:nvSpPr>
        <p:spPr>
          <a:xfrm>
            <a:off x="1042416" y="2089498"/>
            <a:ext cx="5172000" cy="1477317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Coverage metric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0600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Code </a:t>
            </a:r>
            <a:r>
              <a:rPr lang="en-US" b="0" dirty="0"/>
              <a:t>coverage </a:t>
            </a:r>
            <a:r>
              <a:rPr lang="en-US" dirty="0"/>
              <a:t>metric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Ratio of the number of code lines executed and the total number of lines in your code base</a:t>
            </a:r>
            <a:endParaRPr lang="en-PH"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58;p45">
            <a:extLst>
              <a:ext uri="{FF2B5EF4-FFF2-40B4-BE49-F238E27FC236}">
                <a16:creationId xmlns:a16="http://schemas.microsoft.com/office/drawing/2014/main" id="{04C79329-CB1E-4C77-973A-5AD83BAC664F}"/>
              </a:ext>
            </a:extLst>
          </p:cNvPr>
          <p:cNvSpPr txBox="1">
            <a:spLocks/>
          </p:cNvSpPr>
          <p:nvPr/>
        </p:nvSpPr>
        <p:spPr>
          <a:xfrm>
            <a:off x="737250" y="998777"/>
            <a:ext cx="108081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Also known as </a:t>
            </a:r>
            <a:r>
              <a:rPr lang="en-US" sz="1800" b="1" dirty="0"/>
              <a:t>test coverage</a:t>
            </a:r>
            <a:endParaRPr lang="en-PH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82FE1-51C7-4D58-8C29-ACCA918144CC}"/>
              </a:ext>
            </a:extLst>
          </p:cNvPr>
          <p:cNvSpPr txBox="1"/>
          <p:nvPr/>
        </p:nvSpPr>
        <p:spPr>
          <a:xfrm>
            <a:off x="2289467" y="3244334"/>
            <a:ext cx="361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Code coverage (test coverage) = </a:t>
            </a:r>
            <a:endParaRPr lang="en-PH" sz="18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402D1-F7A0-4E46-96C7-5D4DE4FE6806}"/>
              </a:ext>
            </a:extLst>
          </p:cNvPr>
          <p:cNvSpPr txBox="1"/>
          <p:nvPr/>
        </p:nvSpPr>
        <p:spPr>
          <a:xfrm>
            <a:off x="5947868" y="2927474"/>
            <a:ext cx="255711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</a:rPr>
              <a:t>Lines of code executed</a:t>
            </a:r>
            <a:br>
              <a:rPr lang="en-PH" sz="1800" dirty="0">
                <a:solidFill>
                  <a:schemeClr val="tx2"/>
                </a:solidFill>
              </a:rPr>
            </a:br>
            <a:r>
              <a:rPr lang="en-PH" sz="1800" dirty="0">
                <a:solidFill>
                  <a:schemeClr val="tx2"/>
                </a:solidFill>
              </a:rPr>
              <a:t>Total number of lines</a:t>
            </a:r>
            <a:endParaRPr lang="en-US" sz="1800" dirty="0">
              <a:solidFill>
                <a:schemeClr val="tx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19A0F3-401A-4F98-9C09-7EC511389478}"/>
              </a:ext>
            </a:extLst>
          </p:cNvPr>
          <p:cNvCxnSpPr>
            <a:cxnSpLocks/>
          </p:cNvCxnSpPr>
          <p:nvPr/>
        </p:nvCxnSpPr>
        <p:spPr>
          <a:xfrm>
            <a:off x="5861249" y="3429000"/>
            <a:ext cx="273233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05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>
                <a:latin typeface="+mj-lt"/>
              </a:rPr>
              <a:t>Understanding the </a:t>
            </a:r>
            <a:r>
              <a:rPr lang="en-US" b="0" dirty="0">
                <a:latin typeface="+mj-lt"/>
              </a:rPr>
              <a:t>code coverage </a:t>
            </a:r>
            <a:r>
              <a:rPr lang="en-US" dirty="0">
                <a:latin typeface="+mj-lt"/>
              </a:rPr>
              <a:t>metric</a:t>
            </a:r>
            <a:endParaRPr dirty="0">
              <a:latin typeface="+mj-lt"/>
            </a:endParaRPr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© Cognizant Softvision</a:t>
            </a:r>
            <a:endParaRPr>
              <a:latin typeface="+mj-lt"/>
            </a:endParaRPr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+mj-lt"/>
              </a:rPr>
              <a:t>27</a:t>
            </a:fld>
            <a:endParaRPr>
              <a:latin typeface="+mj-lt"/>
            </a:endParaRP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9F140C-FCB8-4BE6-94DC-E31A94FB0949}"/>
              </a:ext>
            </a:extLst>
          </p:cNvPr>
          <p:cNvCxnSpPr>
            <a:cxnSpLocks/>
          </p:cNvCxnSpPr>
          <p:nvPr/>
        </p:nvCxnSpPr>
        <p:spPr>
          <a:xfrm>
            <a:off x="5711415" y="2503770"/>
            <a:ext cx="251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0309807-3B48-4071-B091-98FEE0475C3F}"/>
              </a:ext>
            </a:extLst>
          </p:cNvPr>
          <p:cNvCxnSpPr>
            <a:cxnSpLocks/>
          </p:cNvCxnSpPr>
          <p:nvPr/>
        </p:nvCxnSpPr>
        <p:spPr>
          <a:xfrm>
            <a:off x="5705735" y="2338121"/>
            <a:ext cx="251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DE27299-CF04-4FE0-B1FF-89DF10B9407F}"/>
              </a:ext>
            </a:extLst>
          </p:cNvPr>
          <p:cNvCxnSpPr>
            <a:cxnSpLocks/>
          </p:cNvCxnSpPr>
          <p:nvPr/>
        </p:nvCxnSpPr>
        <p:spPr>
          <a:xfrm>
            <a:off x="5707121" y="2184774"/>
            <a:ext cx="251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4" name="Text Placeholder 1">
            <a:extLst>
              <a:ext uri="{FF2B5EF4-FFF2-40B4-BE49-F238E27FC236}">
                <a16:creationId xmlns:a16="http://schemas.microsoft.com/office/drawing/2014/main" id="{D303727F-6724-4B50-AFED-A09B5A275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8809" y="1474540"/>
            <a:ext cx="4024800" cy="3759000"/>
          </a:xfrm>
        </p:spPr>
        <p:txBody>
          <a:bodyPr/>
          <a:lstStyle/>
          <a:p>
            <a:pPr marL="152400" indent="0">
              <a:buNone/>
            </a:pPr>
            <a:r>
              <a:rPr lang="en-US" dirty="0">
                <a:latin typeface="+mj-lt"/>
              </a:rPr>
              <a:t>Sample Method</a:t>
            </a:r>
            <a:endParaRPr lang="en-PH" dirty="0">
              <a:latin typeface="+mj-lt"/>
            </a:endParaRPr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A4A72628-13F9-4E37-9B19-8441AD9D7BD2}"/>
              </a:ext>
            </a:extLst>
          </p:cNvPr>
          <p:cNvSpPr txBox="1">
            <a:spLocks/>
          </p:cNvSpPr>
          <p:nvPr/>
        </p:nvSpPr>
        <p:spPr>
          <a:xfrm>
            <a:off x="5831709" y="1474540"/>
            <a:ext cx="4024800" cy="3759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/>
            <a:r>
              <a:rPr lang="en-US" dirty="0">
                <a:solidFill>
                  <a:schemeClr val="tx2"/>
                </a:solidFill>
                <a:latin typeface="+mj-lt"/>
              </a:rPr>
              <a:t>Refactored</a:t>
            </a:r>
            <a:endParaRPr lang="en-PH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A897F68B-4CD8-4482-BC16-63882F091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809" y="1873301"/>
            <a:ext cx="4105275" cy="2162175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15895505-5CE8-4888-B5D1-B759200B989C}"/>
              </a:ext>
            </a:extLst>
          </p:cNvPr>
          <p:cNvSpPr/>
          <p:nvPr/>
        </p:nvSpPr>
        <p:spPr>
          <a:xfrm>
            <a:off x="2430115" y="2252758"/>
            <a:ext cx="1687606" cy="18825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>
              <a:latin typeface="+mj-l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B2A79CD-14D1-4DC9-A764-DEB9E3169E2B}"/>
              </a:ext>
            </a:extLst>
          </p:cNvPr>
          <p:cNvSpPr/>
          <p:nvPr/>
        </p:nvSpPr>
        <p:spPr>
          <a:xfrm>
            <a:off x="2430115" y="2726344"/>
            <a:ext cx="1687606" cy="18825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>
              <a:latin typeface="+mj-lt"/>
            </a:endParaRPr>
          </a:p>
        </p:txBody>
      </p:sp>
      <p:sp>
        <p:nvSpPr>
          <p:cNvPr id="99" name="Speech Bubble: Oval 98">
            <a:extLst>
              <a:ext uri="{FF2B5EF4-FFF2-40B4-BE49-F238E27FC236}">
                <a16:creationId xmlns:a16="http://schemas.microsoft.com/office/drawing/2014/main" id="{0171FB44-0749-4476-B93A-83EAF62C70B7}"/>
              </a:ext>
            </a:extLst>
          </p:cNvPr>
          <p:cNvSpPr/>
          <p:nvPr/>
        </p:nvSpPr>
        <p:spPr>
          <a:xfrm>
            <a:off x="4122172" y="1104917"/>
            <a:ext cx="1631850" cy="612648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Covered by the test</a:t>
            </a:r>
            <a:endParaRPr lang="en-PH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1E643A2-9119-45FD-86D9-37768B17D997}"/>
              </a:ext>
            </a:extLst>
          </p:cNvPr>
          <p:cNvSpPr/>
          <p:nvPr/>
        </p:nvSpPr>
        <p:spPr>
          <a:xfrm>
            <a:off x="2430115" y="2417428"/>
            <a:ext cx="1687606" cy="18825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>
              <a:latin typeface="+mj-lt"/>
            </a:endParaRPr>
          </a:p>
        </p:txBody>
      </p:sp>
      <p:sp>
        <p:nvSpPr>
          <p:cNvPr id="101" name="Speech Bubble: Oval 100">
            <a:extLst>
              <a:ext uri="{FF2B5EF4-FFF2-40B4-BE49-F238E27FC236}">
                <a16:creationId xmlns:a16="http://schemas.microsoft.com/office/drawing/2014/main" id="{B369FF69-91CE-44E9-A4AD-A4FBA3558ABB}"/>
              </a:ext>
            </a:extLst>
          </p:cNvPr>
          <p:cNvSpPr/>
          <p:nvPr/>
        </p:nvSpPr>
        <p:spPr>
          <a:xfrm>
            <a:off x="4238015" y="2252216"/>
            <a:ext cx="1631850" cy="612648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Not covered by the test</a:t>
            </a:r>
            <a:endParaRPr lang="en-PH" sz="1200" dirty="0">
              <a:latin typeface="+mj-lt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6D690D1-2AB1-4B98-9228-87318F7F7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084" y="1873301"/>
            <a:ext cx="4067175" cy="1695450"/>
          </a:xfrm>
          <a:prstGeom prst="rect">
            <a:avLst/>
          </a:prstGeom>
        </p:spPr>
      </p:pic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345C1BC-DC3E-4F84-A20D-995ABC9EDD22}"/>
              </a:ext>
            </a:extLst>
          </p:cNvPr>
          <p:cNvCxnSpPr>
            <a:cxnSpLocks/>
          </p:cNvCxnSpPr>
          <p:nvPr/>
        </p:nvCxnSpPr>
        <p:spPr>
          <a:xfrm>
            <a:off x="1607154" y="2190883"/>
            <a:ext cx="251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C64962A-8EE9-47A0-8438-3E9C74AEE131}"/>
              </a:ext>
            </a:extLst>
          </p:cNvPr>
          <p:cNvCxnSpPr>
            <a:cxnSpLocks/>
          </p:cNvCxnSpPr>
          <p:nvPr/>
        </p:nvCxnSpPr>
        <p:spPr>
          <a:xfrm>
            <a:off x="1606076" y="2346887"/>
            <a:ext cx="251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0A8C970-A308-4520-A0D0-F3F91EA85509}"/>
              </a:ext>
            </a:extLst>
          </p:cNvPr>
          <p:cNvCxnSpPr>
            <a:cxnSpLocks/>
          </p:cNvCxnSpPr>
          <p:nvPr/>
        </p:nvCxnSpPr>
        <p:spPr>
          <a:xfrm>
            <a:off x="1610795" y="2820473"/>
            <a:ext cx="251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41A08CF-6009-4DA6-AC1D-A4E61E03F32D}"/>
              </a:ext>
            </a:extLst>
          </p:cNvPr>
          <p:cNvCxnSpPr>
            <a:cxnSpLocks/>
          </p:cNvCxnSpPr>
          <p:nvPr/>
        </p:nvCxnSpPr>
        <p:spPr>
          <a:xfrm>
            <a:off x="1612951" y="2973132"/>
            <a:ext cx="251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DF5C3CC8-F9EA-4B13-82DC-BBA5B6784429}"/>
              </a:ext>
            </a:extLst>
          </p:cNvPr>
          <p:cNvSpPr txBox="1"/>
          <p:nvPr/>
        </p:nvSpPr>
        <p:spPr>
          <a:xfrm>
            <a:off x="1780644" y="4157238"/>
            <a:ext cx="218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5C068C"/>
                </a:solidFill>
                <a:latin typeface="+mj-lt"/>
              </a:rPr>
              <a:t>Number of lines executed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  </a:t>
            </a:r>
            <a:r>
              <a:rPr lang="en-US" sz="1600" dirty="0">
                <a:solidFill>
                  <a:srgbClr val="5C068C"/>
                </a:solidFill>
                <a:latin typeface="+mj-lt"/>
              </a:rPr>
              <a:t>4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endParaRPr lang="en-PH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72C0F0C-C419-429A-8BB4-FCCA74FB6E71}"/>
              </a:ext>
            </a:extLst>
          </p:cNvPr>
          <p:cNvSpPr txBox="1"/>
          <p:nvPr/>
        </p:nvSpPr>
        <p:spPr>
          <a:xfrm>
            <a:off x="2113406" y="4376268"/>
            <a:ext cx="1869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  <a:latin typeface="+mj-lt"/>
              </a:rPr>
              <a:t>Total Number of lines </a:t>
            </a:r>
            <a:r>
              <a:rPr lang="en-US" sz="1600" dirty="0">
                <a:solidFill>
                  <a:schemeClr val="accent5"/>
                </a:solidFill>
                <a:latin typeface="+mj-lt"/>
              </a:rPr>
              <a:t>5</a:t>
            </a:r>
            <a:r>
              <a:rPr lang="en-US" sz="1200" dirty="0">
                <a:solidFill>
                  <a:schemeClr val="accent5"/>
                </a:solidFill>
                <a:latin typeface="+mj-lt"/>
              </a:rPr>
              <a:t> </a:t>
            </a:r>
            <a:endParaRPr lang="en-PH" sz="1200" dirty="0">
              <a:solidFill>
                <a:schemeClr val="accent5"/>
              </a:solidFill>
              <a:latin typeface="+mj-lt"/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5D72C24-8B14-497E-9E00-3490DD969003}"/>
              </a:ext>
            </a:extLst>
          </p:cNvPr>
          <p:cNvCxnSpPr>
            <a:cxnSpLocks/>
          </p:cNvCxnSpPr>
          <p:nvPr/>
        </p:nvCxnSpPr>
        <p:spPr>
          <a:xfrm flipH="1">
            <a:off x="3652459" y="4419205"/>
            <a:ext cx="19250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DB3FAB90-2538-419F-80FE-5698B560DFDD}"/>
              </a:ext>
            </a:extLst>
          </p:cNvPr>
          <p:cNvSpPr txBox="1"/>
          <p:nvPr/>
        </p:nvSpPr>
        <p:spPr>
          <a:xfrm>
            <a:off x="3844964" y="4288222"/>
            <a:ext cx="1147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= 0.8 = 80%</a:t>
            </a:r>
            <a:endParaRPr lang="en-PH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63991EE-85A1-4994-B099-092F7D71009D}"/>
              </a:ext>
            </a:extLst>
          </p:cNvPr>
          <p:cNvSpPr txBox="1"/>
          <p:nvPr/>
        </p:nvSpPr>
        <p:spPr>
          <a:xfrm>
            <a:off x="5909284" y="4157238"/>
            <a:ext cx="2183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+mj-lt"/>
              </a:rPr>
              <a:t>Number of lines executed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  </a:t>
            </a:r>
            <a:r>
              <a:rPr lang="en-US" sz="1600" dirty="0">
                <a:solidFill>
                  <a:srgbClr val="5C068C"/>
                </a:solidFill>
                <a:latin typeface="+mj-lt"/>
              </a:rPr>
              <a:t>3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endParaRPr lang="en-PH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F91C12D-B67A-4816-A850-257E7B8AFA61}"/>
              </a:ext>
            </a:extLst>
          </p:cNvPr>
          <p:cNvSpPr txBox="1"/>
          <p:nvPr/>
        </p:nvSpPr>
        <p:spPr>
          <a:xfrm>
            <a:off x="6190541" y="4372610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  <a:latin typeface="+mj-lt"/>
              </a:rPr>
              <a:t>Total Number of lines  </a:t>
            </a:r>
            <a:r>
              <a:rPr lang="en-US" sz="1600" dirty="0">
                <a:solidFill>
                  <a:schemeClr val="accent5"/>
                </a:solidFill>
                <a:latin typeface="+mj-lt"/>
              </a:rPr>
              <a:t>3</a:t>
            </a:r>
            <a:r>
              <a:rPr lang="en-US" sz="1200" dirty="0">
                <a:solidFill>
                  <a:schemeClr val="accent5"/>
                </a:solidFill>
                <a:latin typeface="+mj-lt"/>
              </a:rPr>
              <a:t> </a:t>
            </a:r>
            <a:endParaRPr lang="en-PH" sz="1200" dirty="0">
              <a:solidFill>
                <a:schemeClr val="accent5"/>
              </a:solidFill>
              <a:latin typeface="+mj-lt"/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4E03230-ABEB-4852-8F89-50BF230AD4EB}"/>
              </a:ext>
            </a:extLst>
          </p:cNvPr>
          <p:cNvCxnSpPr/>
          <p:nvPr/>
        </p:nvCxnSpPr>
        <p:spPr>
          <a:xfrm flipH="1">
            <a:off x="7781099" y="4419205"/>
            <a:ext cx="192505" cy="0"/>
          </a:xfrm>
          <a:prstGeom prst="line">
            <a:avLst/>
          </a:prstGeom>
          <a:ln>
            <a:solidFill>
              <a:schemeClr val="tx2">
                <a:lumMod val="9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DB6F0F5-657B-4B4D-894A-22BCBCBF4870}"/>
              </a:ext>
            </a:extLst>
          </p:cNvPr>
          <p:cNvSpPr txBox="1"/>
          <p:nvPr/>
        </p:nvSpPr>
        <p:spPr>
          <a:xfrm>
            <a:off x="7973603" y="4288222"/>
            <a:ext cx="1410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= 1.0 = 100%</a:t>
            </a:r>
            <a:endParaRPr lang="en-PH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A8D8201-F6B6-4A31-9F54-B227B293A350}"/>
              </a:ext>
            </a:extLst>
          </p:cNvPr>
          <p:cNvCxnSpPr>
            <a:cxnSpLocks/>
          </p:cNvCxnSpPr>
          <p:nvPr/>
        </p:nvCxnSpPr>
        <p:spPr>
          <a:xfrm>
            <a:off x="5705735" y="2198804"/>
            <a:ext cx="251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9CB6EA8-CDEB-4850-B055-8C9273652789}"/>
              </a:ext>
            </a:extLst>
          </p:cNvPr>
          <p:cNvCxnSpPr>
            <a:cxnSpLocks/>
          </p:cNvCxnSpPr>
          <p:nvPr/>
        </p:nvCxnSpPr>
        <p:spPr>
          <a:xfrm>
            <a:off x="5705735" y="2348979"/>
            <a:ext cx="251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AF0FA70-D204-458E-B74E-8B7BF26B4BCB}"/>
              </a:ext>
            </a:extLst>
          </p:cNvPr>
          <p:cNvCxnSpPr>
            <a:cxnSpLocks/>
          </p:cNvCxnSpPr>
          <p:nvPr/>
        </p:nvCxnSpPr>
        <p:spPr>
          <a:xfrm>
            <a:off x="5705735" y="2515130"/>
            <a:ext cx="251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97D4D17-1614-420F-8888-2FF3A81954F5}"/>
              </a:ext>
            </a:extLst>
          </p:cNvPr>
          <p:cNvCxnSpPr>
            <a:cxnSpLocks/>
          </p:cNvCxnSpPr>
          <p:nvPr/>
        </p:nvCxnSpPr>
        <p:spPr>
          <a:xfrm>
            <a:off x="1612951" y="2185203"/>
            <a:ext cx="251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74428D1-7491-4A2B-9F63-6C6BF91EF9A6}"/>
              </a:ext>
            </a:extLst>
          </p:cNvPr>
          <p:cNvCxnSpPr>
            <a:cxnSpLocks/>
          </p:cNvCxnSpPr>
          <p:nvPr/>
        </p:nvCxnSpPr>
        <p:spPr>
          <a:xfrm>
            <a:off x="1606076" y="2341207"/>
            <a:ext cx="251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D1B931D-9BDA-461E-981D-676A87B8FEF9}"/>
              </a:ext>
            </a:extLst>
          </p:cNvPr>
          <p:cNvCxnSpPr>
            <a:cxnSpLocks/>
          </p:cNvCxnSpPr>
          <p:nvPr/>
        </p:nvCxnSpPr>
        <p:spPr>
          <a:xfrm>
            <a:off x="1606076" y="2504186"/>
            <a:ext cx="251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1257621-6257-49C3-990A-D041930B81BE}"/>
              </a:ext>
            </a:extLst>
          </p:cNvPr>
          <p:cNvCxnSpPr>
            <a:cxnSpLocks/>
          </p:cNvCxnSpPr>
          <p:nvPr/>
        </p:nvCxnSpPr>
        <p:spPr>
          <a:xfrm>
            <a:off x="1607271" y="2813482"/>
            <a:ext cx="251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F3FDB40-20E0-4617-922C-D5F7C6764EE3}"/>
              </a:ext>
            </a:extLst>
          </p:cNvPr>
          <p:cNvCxnSpPr>
            <a:cxnSpLocks/>
          </p:cNvCxnSpPr>
          <p:nvPr/>
        </p:nvCxnSpPr>
        <p:spPr>
          <a:xfrm>
            <a:off x="1612951" y="2961772"/>
            <a:ext cx="251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7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7" grpId="0"/>
      <p:bldP spid="108" grpId="0"/>
      <p:bldP spid="110" grpId="0"/>
      <p:bldP spid="111" grpId="0"/>
      <p:bldP spid="1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ctrTitle"/>
          </p:nvPr>
        </p:nvSpPr>
        <p:spPr>
          <a:xfrm>
            <a:off x="1042416" y="2089498"/>
            <a:ext cx="5172000" cy="1477317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Branch Coverage</a:t>
            </a:r>
            <a:br>
              <a:rPr lang="en-US" dirty="0"/>
            </a:br>
            <a:r>
              <a:rPr lang="en-US" dirty="0"/>
              <a:t>metric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4193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Branch Coverage metric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Ratio of the number of code branches used by the test suite and the total number of branches</a:t>
            </a:r>
          </a:p>
          <a:p>
            <a:r>
              <a:rPr lang="en-US" dirty="0"/>
              <a:t>Focuses on control structures, such as </a:t>
            </a:r>
            <a:r>
              <a:rPr lang="en-US" i="1" dirty="0"/>
              <a:t>if</a:t>
            </a:r>
            <a:r>
              <a:rPr lang="en-US" dirty="0"/>
              <a:t> and </a:t>
            </a:r>
            <a:r>
              <a:rPr lang="en-US" i="1" dirty="0"/>
              <a:t>switch</a:t>
            </a:r>
            <a:r>
              <a:rPr lang="en-US" dirty="0"/>
              <a:t> statements</a:t>
            </a:r>
            <a:endParaRPr lang="en-PH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82FE1-51C7-4D58-8C29-ACCA918144CC}"/>
              </a:ext>
            </a:extLst>
          </p:cNvPr>
          <p:cNvSpPr txBox="1"/>
          <p:nvPr/>
        </p:nvSpPr>
        <p:spPr>
          <a:xfrm>
            <a:off x="3231407" y="3507034"/>
            <a:ext cx="220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Branch Coverage = </a:t>
            </a:r>
            <a:endParaRPr lang="en-PH" sz="18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402D1-F7A0-4E46-96C7-5D4DE4FE6806}"/>
              </a:ext>
            </a:extLst>
          </p:cNvPr>
          <p:cNvSpPr txBox="1"/>
          <p:nvPr/>
        </p:nvSpPr>
        <p:spPr>
          <a:xfrm>
            <a:off x="5477350" y="3190174"/>
            <a:ext cx="284102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</a:rPr>
              <a:t>Branches Traversed</a:t>
            </a:r>
            <a:br>
              <a:rPr lang="en-PH" sz="1800" dirty="0">
                <a:solidFill>
                  <a:schemeClr val="tx2"/>
                </a:solidFill>
              </a:rPr>
            </a:br>
            <a:r>
              <a:rPr lang="en-PH" sz="1800" dirty="0">
                <a:solidFill>
                  <a:schemeClr val="tx2"/>
                </a:solidFill>
              </a:rPr>
              <a:t>Total number of branches</a:t>
            </a:r>
            <a:endParaRPr lang="en-US" sz="1800" dirty="0">
              <a:solidFill>
                <a:schemeClr val="tx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19A0F3-401A-4F98-9C09-7EC511389478}"/>
              </a:ext>
            </a:extLst>
          </p:cNvPr>
          <p:cNvCxnSpPr>
            <a:cxnSpLocks/>
          </p:cNvCxnSpPr>
          <p:nvPr/>
        </p:nvCxnSpPr>
        <p:spPr>
          <a:xfrm>
            <a:off x="5390732" y="3691700"/>
            <a:ext cx="273233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73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ctrTitle"/>
          </p:nvPr>
        </p:nvSpPr>
        <p:spPr>
          <a:xfrm>
            <a:off x="1042416" y="2089498"/>
            <a:ext cx="5172000" cy="1477317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Current state of </a:t>
            </a:r>
            <a:br>
              <a:rPr lang="en-US" dirty="0"/>
            </a:br>
            <a:r>
              <a:rPr lang="en-US" dirty="0"/>
              <a:t>Unit Testing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Understanding the branch coverage metric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27B402-2D78-4AED-8AE0-2A2D67BB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05" y="1605371"/>
            <a:ext cx="3756986" cy="1851820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90AC179-0B2C-4904-A666-2F5CD1567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8505" y="1502740"/>
            <a:ext cx="4024800" cy="3759000"/>
          </a:xfrm>
        </p:spPr>
        <p:txBody>
          <a:bodyPr/>
          <a:lstStyle/>
          <a:p>
            <a:pPr marL="152400" indent="0">
              <a:buNone/>
            </a:pPr>
            <a:endParaRPr lang="en-PH" sz="800" dirty="0">
              <a:solidFill>
                <a:srgbClr val="C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A645F1-400F-41D1-B61E-D9440DA80380}"/>
              </a:ext>
            </a:extLst>
          </p:cNvPr>
          <p:cNvSpPr/>
          <p:nvPr/>
        </p:nvSpPr>
        <p:spPr>
          <a:xfrm>
            <a:off x="2908382" y="1985144"/>
            <a:ext cx="1251679" cy="254083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Badge Tick1 with solid fill">
            <a:extLst>
              <a:ext uri="{FF2B5EF4-FFF2-40B4-BE49-F238E27FC236}">
                <a16:creationId xmlns:a16="http://schemas.microsoft.com/office/drawing/2014/main" id="{5FA39798-9F8D-49FD-B20D-0AB1EE14F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3116" y="1530821"/>
            <a:ext cx="438462" cy="43155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E92AD6A-CB0A-4030-9C30-FEFF2DC30F80}"/>
              </a:ext>
            </a:extLst>
          </p:cNvPr>
          <p:cNvSpPr/>
          <p:nvPr/>
        </p:nvSpPr>
        <p:spPr>
          <a:xfrm>
            <a:off x="7353330" y="3161884"/>
            <a:ext cx="1371600" cy="5342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en-PH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7BDC35A-D3EE-4C5C-8C3A-DBA0D117319C}"/>
              </a:ext>
            </a:extLst>
          </p:cNvPr>
          <p:cNvCxnSpPr>
            <a:stCxn id="20" idx="1"/>
            <a:endCxn id="21" idx="0"/>
          </p:cNvCxnSpPr>
          <p:nvPr/>
        </p:nvCxnSpPr>
        <p:spPr>
          <a:xfrm rot="10800000" flipV="1">
            <a:off x="6667530" y="1873566"/>
            <a:ext cx="685800" cy="508780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5B9DA27-0528-471B-8A5B-11A7D9F85210}"/>
              </a:ext>
            </a:extLst>
          </p:cNvPr>
          <p:cNvCxnSpPr>
            <a:cxnSpLocks/>
            <a:stCxn id="21" idx="2"/>
            <a:endCxn id="17" idx="1"/>
          </p:cNvCxnSpPr>
          <p:nvPr/>
        </p:nvCxnSpPr>
        <p:spPr>
          <a:xfrm rot="16200000" flipH="1">
            <a:off x="6754219" y="2829888"/>
            <a:ext cx="512423" cy="685800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C151B92-194B-4EB4-AAD3-DF40ACAA6532}"/>
              </a:ext>
            </a:extLst>
          </p:cNvPr>
          <p:cNvSpPr/>
          <p:nvPr/>
        </p:nvSpPr>
        <p:spPr>
          <a:xfrm>
            <a:off x="7353330" y="1606450"/>
            <a:ext cx="1371600" cy="5342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PH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6077EFB-8C21-48E7-9CAC-545804BD2AF4}"/>
              </a:ext>
            </a:extLst>
          </p:cNvPr>
          <p:cNvSpPr/>
          <p:nvPr/>
        </p:nvSpPr>
        <p:spPr>
          <a:xfrm>
            <a:off x="5981730" y="2382346"/>
            <a:ext cx="1371600" cy="53423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Length &gt; 5</a:t>
            </a:r>
            <a:endParaRPr lang="en-PH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2A6F9B-D6B5-4D38-94F9-32BB1E0825E4}"/>
              </a:ext>
            </a:extLst>
          </p:cNvPr>
          <p:cNvCxnSpPr>
            <a:cxnSpLocks/>
            <a:stCxn id="20" idx="3"/>
            <a:endCxn id="24" idx="0"/>
          </p:cNvCxnSpPr>
          <p:nvPr/>
        </p:nvCxnSpPr>
        <p:spPr>
          <a:xfrm>
            <a:off x="8724930" y="1873566"/>
            <a:ext cx="685800" cy="508779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E14856F-50B1-42E9-A8A6-B1DB7A8B2933}"/>
              </a:ext>
            </a:extLst>
          </p:cNvPr>
          <p:cNvCxnSpPr>
            <a:cxnSpLocks/>
            <a:stCxn id="24" idx="2"/>
            <a:endCxn id="17" idx="3"/>
          </p:cNvCxnSpPr>
          <p:nvPr/>
        </p:nvCxnSpPr>
        <p:spPr>
          <a:xfrm rot="5400000">
            <a:off x="8811618" y="2829888"/>
            <a:ext cx="512424" cy="685800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666EBD2-A26D-4DED-9F85-B0F8C3DAABC9}"/>
              </a:ext>
            </a:extLst>
          </p:cNvPr>
          <p:cNvSpPr/>
          <p:nvPr/>
        </p:nvSpPr>
        <p:spPr>
          <a:xfrm>
            <a:off x="8724930" y="2382345"/>
            <a:ext cx="1371600" cy="53423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Length &lt;= 5</a:t>
            </a:r>
            <a:endParaRPr lang="en-PH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617D2F-E6C6-408A-8F58-4A69358371F9}"/>
              </a:ext>
            </a:extLst>
          </p:cNvPr>
          <p:cNvSpPr/>
          <p:nvPr/>
        </p:nvSpPr>
        <p:spPr>
          <a:xfrm>
            <a:off x="2908382" y="1961801"/>
            <a:ext cx="1251679" cy="254083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6" name="Graphic 25" descr="Badge Cross with solid fill">
            <a:extLst>
              <a:ext uri="{FF2B5EF4-FFF2-40B4-BE49-F238E27FC236}">
                <a16:creationId xmlns:a16="http://schemas.microsoft.com/office/drawing/2014/main" id="{D12E603F-395B-4E4D-B78B-FE2EB76D6D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61674" y="1553585"/>
            <a:ext cx="438462" cy="431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C2DBD4-F5A1-5DD1-7385-B4FE2CE313DA}"/>
              </a:ext>
            </a:extLst>
          </p:cNvPr>
          <p:cNvSpPr txBox="1"/>
          <p:nvPr/>
        </p:nvSpPr>
        <p:spPr>
          <a:xfrm>
            <a:off x="6619122" y="4111649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+mj-lt"/>
              </a:rPr>
              <a:t>Branches traversed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  </a:t>
            </a:r>
            <a:r>
              <a:rPr lang="en-US" sz="1600" dirty="0">
                <a:solidFill>
                  <a:srgbClr val="5C068C"/>
                </a:solidFill>
                <a:latin typeface="+mj-lt"/>
              </a:rPr>
              <a:t>2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  <a:endParaRPr lang="en-PH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B328D-0420-4493-62AB-567E02FDE309}"/>
              </a:ext>
            </a:extLst>
          </p:cNvPr>
          <p:cNvSpPr txBox="1"/>
          <p:nvPr/>
        </p:nvSpPr>
        <p:spPr>
          <a:xfrm>
            <a:off x="6152075" y="4450203"/>
            <a:ext cx="2246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  <a:latin typeface="+mj-lt"/>
              </a:rPr>
              <a:t>Total Number of branches   </a:t>
            </a:r>
            <a:r>
              <a:rPr lang="en-US" sz="1600" dirty="0">
                <a:solidFill>
                  <a:schemeClr val="accent5"/>
                </a:solidFill>
                <a:latin typeface="+mj-lt"/>
              </a:rPr>
              <a:t>4</a:t>
            </a:r>
            <a:r>
              <a:rPr lang="en-US" sz="1200" dirty="0">
                <a:solidFill>
                  <a:schemeClr val="accent5"/>
                </a:solidFill>
                <a:latin typeface="+mj-lt"/>
              </a:rPr>
              <a:t> </a:t>
            </a:r>
            <a:endParaRPr lang="en-PH" sz="1200" dirty="0">
              <a:solidFill>
                <a:schemeClr val="accent5"/>
              </a:solidFill>
              <a:latin typeface="+mj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236A37-9307-3FC4-5E52-7E328075E74A}"/>
              </a:ext>
            </a:extLst>
          </p:cNvPr>
          <p:cNvCxnSpPr>
            <a:cxnSpLocks/>
          </p:cNvCxnSpPr>
          <p:nvPr/>
        </p:nvCxnSpPr>
        <p:spPr>
          <a:xfrm flipH="1">
            <a:off x="8039130" y="4450203"/>
            <a:ext cx="338807" cy="0"/>
          </a:xfrm>
          <a:prstGeom prst="line">
            <a:avLst/>
          </a:prstGeom>
          <a:ln>
            <a:solidFill>
              <a:schemeClr val="tx2">
                <a:lumMod val="9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F124EA7-6F24-D2EE-79E1-E02768035366}"/>
              </a:ext>
            </a:extLst>
          </p:cNvPr>
          <p:cNvSpPr txBox="1"/>
          <p:nvPr/>
        </p:nvSpPr>
        <p:spPr>
          <a:xfrm>
            <a:off x="8408118" y="4280926"/>
            <a:ext cx="1410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= .5 = 50%</a:t>
            </a:r>
            <a:endParaRPr lang="en-PH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375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1" grpId="0" animBg="1"/>
      <p:bldP spid="24" grpId="0" animBg="1"/>
      <p:bldP spid="25" grpId="0" animBg="1"/>
      <p:bldP spid="8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ctrTitle"/>
          </p:nvPr>
        </p:nvSpPr>
        <p:spPr>
          <a:xfrm>
            <a:off x="1042416" y="2089498"/>
            <a:ext cx="5172000" cy="1477317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Problems with coverage metric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0050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Problems with coverage metrics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Can’t guarantee that the test verifies all the possible outcomes of the system under test</a:t>
            </a:r>
          </a:p>
          <a:p>
            <a:r>
              <a:rPr lang="en-US" dirty="0"/>
              <a:t>No coverage metric can consider code paths in external libraries</a:t>
            </a:r>
            <a:endParaRPr lang="en-PH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7648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1. Can’t guarantee that the test verifies all the possible outcomes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02E975F-D230-4F1D-B747-4F13CF3D7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1356" y="1439029"/>
            <a:ext cx="8305799" cy="3759000"/>
          </a:xfrm>
        </p:spPr>
        <p:txBody>
          <a:bodyPr/>
          <a:lstStyle/>
          <a:p>
            <a:r>
              <a:rPr lang="en-US" dirty="0"/>
              <a:t>Need to check that the outcome the system under test produces is the exact outcome you expect it to produce</a:t>
            </a:r>
            <a:endParaRPr lang="en-P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8F7C08-CC8F-49F1-899F-6F0F7DA0C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262" y="2426908"/>
            <a:ext cx="4755292" cy="23928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4238D4-626E-4719-8573-46CC5560B372}"/>
              </a:ext>
            </a:extLst>
          </p:cNvPr>
          <p:cNvSpPr/>
          <p:nvPr/>
        </p:nvSpPr>
        <p:spPr>
          <a:xfrm>
            <a:off x="2442490" y="3348937"/>
            <a:ext cx="2075951" cy="19648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0BE137-C1C5-4367-A4A0-F23AC718303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518441" y="3439623"/>
            <a:ext cx="2206652" cy="755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9C944DD-2139-4E0F-AC9F-CF6DC0B6622D}"/>
              </a:ext>
            </a:extLst>
          </p:cNvPr>
          <p:cNvSpPr txBox="1"/>
          <p:nvPr/>
        </p:nvSpPr>
        <p:spPr>
          <a:xfrm>
            <a:off x="6689230" y="3291164"/>
            <a:ext cx="1277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accent2"/>
                </a:solidFill>
                <a:latin typeface="Proxima Nova" panose="020B0604020202020204" charset="0"/>
              </a:rPr>
              <a:t>First outcome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0A0DC9-0531-4E32-A64B-E5ABDAFC2431}"/>
              </a:ext>
            </a:extLst>
          </p:cNvPr>
          <p:cNvCxnSpPr>
            <a:cxnSpLocks/>
          </p:cNvCxnSpPr>
          <p:nvPr/>
        </p:nvCxnSpPr>
        <p:spPr>
          <a:xfrm flipV="1">
            <a:off x="4518440" y="3629808"/>
            <a:ext cx="2206653" cy="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5FA457-A623-4673-BC3A-D3A57FFC71BA}"/>
              </a:ext>
            </a:extLst>
          </p:cNvPr>
          <p:cNvSpPr txBox="1"/>
          <p:nvPr/>
        </p:nvSpPr>
        <p:spPr>
          <a:xfrm>
            <a:off x="6689230" y="3467550"/>
            <a:ext cx="1554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accent6"/>
                </a:solidFill>
                <a:latin typeface="Proxima Nova" panose="020B0604020202020204" charset="0"/>
              </a:rPr>
              <a:t>Second outcome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96F523-F87F-4154-95DE-51069422DE12}"/>
              </a:ext>
            </a:extLst>
          </p:cNvPr>
          <p:cNvSpPr/>
          <p:nvPr/>
        </p:nvSpPr>
        <p:spPr>
          <a:xfrm>
            <a:off x="2442489" y="4395996"/>
            <a:ext cx="2151523" cy="230079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D3CD50-C969-438C-9E67-33736F274058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594012" y="4511035"/>
            <a:ext cx="2131081" cy="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6868FD-8261-4790-98B8-49C174B35674}"/>
              </a:ext>
            </a:extLst>
          </p:cNvPr>
          <p:cNvSpPr txBox="1"/>
          <p:nvPr/>
        </p:nvSpPr>
        <p:spPr>
          <a:xfrm>
            <a:off x="6682932" y="4277412"/>
            <a:ext cx="187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accent6"/>
                </a:solidFill>
                <a:latin typeface="Proxima Nova" panose="020B0604020202020204" charset="0"/>
              </a:rPr>
              <a:t>Test verifies only the second outcome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18BB44-C110-4745-AB43-E9EA95D1EC6D}"/>
              </a:ext>
            </a:extLst>
          </p:cNvPr>
          <p:cNvSpPr/>
          <p:nvPr/>
        </p:nvSpPr>
        <p:spPr>
          <a:xfrm>
            <a:off x="2442488" y="3508064"/>
            <a:ext cx="2075951" cy="230079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8559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/>
      <p:bldP spid="17" grpId="0" animBg="1"/>
      <p:bldP spid="19" grpId="0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Assertion-free testing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02E975F-D230-4F1D-B747-4F13CF3D7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1356" y="1439029"/>
            <a:ext cx="8305799" cy="37590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Writing test that don’t have any assertion statements.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47E231-47C5-4CBE-BD55-6D39FF6F78BB}"/>
              </a:ext>
            </a:extLst>
          </p:cNvPr>
          <p:cNvSpPr txBox="1"/>
          <p:nvPr/>
        </p:nvSpPr>
        <p:spPr>
          <a:xfrm>
            <a:off x="8439685" y="2987711"/>
            <a:ext cx="1554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Proxima Nova" panose="020B0604020202020204" charset="0"/>
              </a:rPr>
              <a:t>Returns false</a:t>
            </a:r>
            <a:endParaRPr lang="en-PH" dirty="0">
              <a:solidFill>
                <a:schemeClr val="accent6"/>
              </a:solidFill>
              <a:latin typeface="Proxima Nova" panose="020B0604020202020204" charset="0"/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58A7398-76F2-46A6-98A2-B8BFDDE0E7B0}"/>
              </a:ext>
            </a:extLst>
          </p:cNvPr>
          <p:cNvSpPr txBox="1">
            <a:spLocks/>
          </p:cNvSpPr>
          <p:nvPr/>
        </p:nvSpPr>
        <p:spPr>
          <a:xfrm>
            <a:off x="3851989" y="2362307"/>
            <a:ext cx="4024800" cy="3759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b="1">
              <a:solidFill>
                <a:srgbClr val="C00000"/>
              </a:solidFill>
            </a:endParaRPr>
          </a:p>
          <a:p>
            <a:endParaRPr lang="en-PH" b="1" dirty="0">
              <a:solidFill>
                <a:srgbClr val="C0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7DE6CA-33F4-4918-9D7B-E709FC4F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989" y="2442010"/>
            <a:ext cx="3551228" cy="99830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33D64BC-3048-4C4F-8C5C-B25DE2C5EB6E}"/>
              </a:ext>
            </a:extLst>
          </p:cNvPr>
          <p:cNvSpPr/>
          <p:nvPr/>
        </p:nvSpPr>
        <p:spPr>
          <a:xfrm>
            <a:off x="4298993" y="2840561"/>
            <a:ext cx="2652517" cy="19648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0C7CEC6-6825-4870-90B6-5E5CD82ABCC9}"/>
              </a:ext>
            </a:extLst>
          </p:cNvPr>
          <p:cNvCxnSpPr>
            <a:cxnSpLocks/>
          </p:cNvCxnSpPr>
          <p:nvPr/>
        </p:nvCxnSpPr>
        <p:spPr>
          <a:xfrm>
            <a:off x="6969412" y="2907098"/>
            <a:ext cx="90737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EBE7FD-6C79-4D64-A84F-E0BE798B4366}"/>
              </a:ext>
            </a:extLst>
          </p:cNvPr>
          <p:cNvSpPr txBox="1"/>
          <p:nvPr/>
        </p:nvSpPr>
        <p:spPr>
          <a:xfrm>
            <a:off x="8055766" y="2721270"/>
            <a:ext cx="1192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accent2"/>
                </a:solidFill>
                <a:latin typeface="Proxima Nova" panose="020B0604020202020204" charset="0"/>
              </a:rPr>
              <a:t>Returns true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789A84-1D08-43C6-9B4F-01DD7F43C990}"/>
              </a:ext>
            </a:extLst>
          </p:cNvPr>
          <p:cNvSpPr/>
          <p:nvPr/>
        </p:nvSpPr>
        <p:spPr>
          <a:xfrm>
            <a:off x="4298993" y="3021340"/>
            <a:ext cx="2856556" cy="196482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A96AFC6-89EB-426D-BE13-4C2294F10FE2}"/>
              </a:ext>
            </a:extLst>
          </p:cNvPr>
          <p:cNvCxnSpPr>
            <a:cxnSpLocks/>
          </p:cNvCxnSpPr>
          <p:nvPr/>
        </p:nvCxnSpPr>
        <p:spPr>
          <a:xfrm>
            <a:off x="7155549" y="3141600"/>
            <a:ext cx="120192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34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 animBg="1"/>
      <p:bldP spid="24" grpId="1" animBg="1"/>
      <p:bldP spid="26" grpId="0"/>
      <p:bldP spid="26" grpId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2. No coverage metric can take into account code paths in external libraries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58A7398-76F2-46A6-98A2-B8BFDDE0E7B0}"/>
              </a:ext>
            </a:extLst>
          </p:cNvPr>
          <p:cNvSpPr txBox="1">
            <a:spLocks/>
          </p:cNvSpPr>
          <p:nvPr/>
        </p:nvSpPr>
        <p:spPr>
          <a:xfrm>
            <a:off x="3851989" y="2362307"/>
            <a:ext cx="4024800" cy="3759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b="1">
              <a:solidFill>
                <a:srgbClr val="C00000"/>
              </a:solidFill>
            </a:endParaRPr>
          </a:p>
          <a:p>
            <a:endParaRPr lang="en-PH" b="1" dirty="0">
              <a:solidFill>
                <a:srgbClr val="C00000"/>
              </a:solidFill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A0580E8-D7F5-4B61-AABE-A5DA8D54F1C9}"/>
              </a:ext>
            </a:extLst>
          </p:cNvPr>
          <p:cNvSpPr txBox="1">
            <a:spLocks/>
          </p:cNvSpPr>
          <p:nvPr/>
        </p:nvSpPr>
        <p:spPr>
          <a:xfrm>
            <a:off x="5991507" y="1811891"/>
            <a:ext cx="4024800" cy="3759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Doesn’t consider the code paths the .NET Framework’s </a:t>
            </a:r>
            <a:r>
              <a:rPr lang="en-US" i="1" dirty="0" err="1">
                <a:solidFill>
                  <a:schemeClr val="tx2"/>
                </a:solidFill>
              </a:rPr>
              <a:t>int.Parse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method may go through.</a:t>
            </a:r>
          </a:p>
          <a:p>
            <a:pPr>
              <a:buFont typeface="Arial" panose="020B0604020202020204" pitchFamily="34" charset="0"/>
              <a:buChar char="•"/>
            </a:pPr>
            <a:endParaRPr lang="en-PH" dirty="0">
              <a:solidFill>
                <a:schemeClr val="tx2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4DA236-E321-4EDC-993C-5DA3071A3BBC}"/>
              </a:ext>
            </a:extLst>
          </p:cNvPr>
          <p:cNvGrpSpPr/>
          <p:nvPr/>
        </p:nvGrpSpPr>
        <p:grpSpPr>
          <a:xfrm>
            <a:off x="4826045" y="3055650"/>
            <a:ext cx="5351255" cy="1910620"/>
            <a:chOff x="3556538" y="2087984"/>
            <a:chExt cx="5351255" cy="191062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F582C69-B72F-4D2D-9D0D-DE5C6B5A63DE}"/>
                </a:ext>
              </a:extLst>
            </p:cNvPr>
            <p:cNvSpPr/>
            <p:nvPr/>
          </p:nvSpPr>
          <p:spPr>
            <a:xfrm>
              <a:off x="5657587" y="3658421"/>
              <a:ext cx="1157683" cy="34018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</a:t>
              </a:r>
              <a:endParaRPr lang="en-PH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5B3AC799-21EE-4C66-B0E5-2F60F0B0A6F8}"/>
                </a:ext>
              </a:extLst>
            </p:cNvPr>
            <p:cNvSpPr/>
            <p:nvPr/>
          </p:nvSpPr>
          <p:spPr>
            <a:xfrm>
              <a:off x="3556538" y="3137462"/>
              <a:ext cx="1171706" cy="34018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null</a:t>
              </a:r>
              <a:endParaRPr lang="en-PH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8CF604D-D913-49CD-99E6-7BC1C00A1C97}"/>
                </a:ext>
              </a:extLst>
            </p:cNvPr>
            <p:cNvSpPr/>
            <p:nvPr/>
          </p:nvSpPr>
          <p:spPr>
            <a:xfrm>
              <a:off x="4949721" y="3137461"/>
              <a:ext cx="1171706" cy="34018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“”</a:t>
              </a:r>
              <a:endParaRPr lang="en-PH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C2671FD-A823-4A5A-96F7-18D502A6F818}"/>
                </a:ext>
              </a:extLst>
            </p:cNvPr>
            <p:cNvSpPr/>
            <p:nvPr/>
          </p:nvSpPr>
          <p:spPr>
            <a:xfrm>
              <a:off x="6342904" y="3137461"/>
              <a:ext cx="1171706" cy="34018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“5”</a:t>
              </a:r>
              <a:endParaRPr lang="en-PH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1C1364B-2689-48A2-A891-6B28EEB7DA67}"/>
                </a:ext>
              </a:extLst>
            </p:cNvPr>
            <p:cNvSpPr/>
            <p:nvPr/>
          </p:nvSpPr>
          <p:spPr>
            <a:xfrm>
              <a:off x="7736087" y="3137461"/>
              <a:ext cx="1171706" cy="34018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Not an int</a:t>
              </a:r>
              <a:endParaRPr lang="en-PH" dirty="0"/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494D3816-A57E-4379-91CE-376C5FEF970F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rot="10800000" flipV="1">
              <a:off x="4142391" y="2688350"/>
              <a:ext cx="1515196" cy="449112"/>
            </a:xfrm>
            <a:prstGeom prst="bentConnector2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0A774D78-A5C6-46A8-9082-EA1AF255C401}"/>
                </a:ext>
              </a:extLst>
            </p:cNvPr>
            <p:cNvCxnSpPr>
              <a:cxnSpLocks/>
              <a:stCxn id="38" idx="1"/>
              <a:endCxn id="31" idx="0"/>
            </p:cNvCxnSpPr>
            <p:nvPr/>
          </p:nvCxnSpPr>
          <p:spPr>
            <a:xfrm rot="10800000" flipV="1">
              <a:off x="5535575" y="2786593"/>
              <a:ext cx="122013" cy="350868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8241E80D-D29E-4D5B-904A-EC83540D86A6}"/>
                </a:ext>
              </a:extLst>
            </p:cNvPr>
            <p:cNvCxnSpPr>
              <a:cxnSpLocks/>
              <a:stCxn id="38" idx="3"/>
              <a:endCxn id="32" idx="0"/>
            </p:cNvCxnSpPr>
            <p:nvPr/>
          </p:nvCxnSpPr>
          <p:spPr>
            <a:xfrm>
              <a:off x="6815270" y="2786593"/>
              <a:ext cx="113487" cy="350868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3BDC7F66-891E-4A8A-B231-6E115A09E71C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6831552" y="2691714"/>
              <a:ext cx="1490388" cy="445747"/>
            </a:xfrm>
            <a:prstGeom prst="bentConnector2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33430C7-EFD8-46DD-AEFE-6D128A619354}"/>
                </a:ext>
              </a:extLst>
            </p:cNvPr>
            <p:cNvSpPr/>
            <p:nvPr/>
          </p:nvSpPr>
          <p:spPr>
            <a:xfrm>
              <a:off x="5657587" y="2616501"/>
              <a:ext cx="1157683" cy="340183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int.Parse</a:t>
              </a:r>
              <a:endParaRPr lang="en-PH" dirty="0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C9087DD0-40C7-4324-A008-6933E77D5B58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rot="16200000" flipH="1">
              <a:off x="4669500" y="2950536"/>
              <a:ext cx="460979" cy="1515196"/>
            </a:xfrm>
            <a:prstGeom prst="bentConnector2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EA2AFCDF-1EEE-4226-A119-87B80F696C4F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rot="5400000">
              <a:off x="7344096" y="2962842"/>
              <a:ext cx="463042" cy="1492646"/>
            </a:xfrm>
            <a:prstGeom prst="bentConnector2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B4614953-EC0B-4506-880E-93BBE255EF6E}"/>
                </a:ext>
              </a:extLst>
            </p:cNvPr>
            <p:cNvCxnSpPr>
              <a:cxnSpLocks/>
              <a:stCxn id="31" idx="2"/>
              <a:endCxn id="29" idx="1"/>
            </p:cNvCxnSpPr>
            <p:nvPr/>
          </p:nvCxnSpPr>
          <p:spPr>
            <a:xfrm rot="16200000" flipH="1">
              <a:off x="5421146" y="3592071"/>
              <a:ext cx="350869" cy="122013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69562EDB-78CF-492F-A5EB-EDAA23660B55}"/>
                </a:ext>
              </a:extLst>
            </p:cNvPr>
            <p:cNvCxnSpPr>
              <a:cxnSpLocks/>
              <a:stCxn id="32" idx="2"/>
              <a:endCxn id="29" idx="3"/>
            </p:cNvCxnSpPr>
            <p:nvPr/>
          </p:nvCxnSpPr>
          <p:spPr>
            <a:xfrm rot="5400000">
              <a:off x="6696580" y="3596335"/>
              <a:ext cx="350869" cy="113487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3589E4C-AB4E-4FC2-A61B-B661B90287A5}"/>
                </a:ext>
              </a:extLst>
            </p:cNvPr>
            <p:cNvCxnSpPr>
              <a:stCxn id="44" idx="2"/>
              <a:endCxn id="38" idx="0"/>
            </p:cNvCxnSpPr>
            <p:nvPr/>
          </p:nvCxnSpPr>
          <p:spPr>
            <a:xfrm flipH="1">
              <a:off x="6236429" y="2428167"/>
              <a:ext cx="545" cy="1883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FE9D46B-37AD-4035-B604-746F47EC79B0}"/>
                </a:ext>
              </a:extLst>
            </p:cNvPr>
            <p:cNvSpPr/>
            <p:nvPr/>
          </p:nvSpPr>
          <p:spPr>
            <a:xfrm>
              <a:off x="5651121" y="2087984"/>
              <a:ext cx="1171706" cy="34018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  <a:endParaRPr lang="en-PH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3ED5811-0C1A-426E-8B9C-05D903CCDD14}"/>
              </a:ext>
            </a:extLst>
          </p:cNvPr>
          <p:cNvGrpSpPr/>
          <p:nvPr/>
        </p:nvGrpSpPr>
        <p:grpSpPr>
          <a:xfrm>
            <a:off x="3432862" y="3824222"/>
            <a:ext cx="6806288" cy="801864"/>
            <a:chOff x="2163355" y="2856556"/>
            <a:chExt cx="6806288" cy="80186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A90A8D9-AC10-4D43-A562-CCD70BCB7B89}"/>
                </a:ext>
              </a:extLst>
            </p:cNvPr>
            <p:cNvSpPr/>
            <p:nvPr/>
          </p:nvSpPr>
          <p:spPr>
            <a:xfrm>
              <a:off x="3388949" y="2856556"/>
              <a:ext cx="5580694" cy="801864"/>
            </a:xfrm>
            <a:prstGeom prst="rect">
              <a:avLst/>
            </a:pr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E411E85-B8D2-41BE-8956-712EC8612DF2}"/>
                </a:ext>
              </a:extLst>
            </p:cNvPr>
            <p:cNvSpPr txBox="1"/>
            <p:nvPr/>
          </p:nvSpPr>
          <p:spPr>
            <a:xfrm>
              <a:off x="2163355" y="3103599"/>
              <a:ext cx="1220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Proxima Nova" panose="020B0604020202020204" charset="0"/>
                </a:rPr>
                <a:t>Hidden Parts</a:t>
              </a:r>
              <a:endParaRPr lang="en-PH" dirty="0">
                <a:solidFill>
                  <a:schemeClr val="accent6"/>
                </a:solidFill>
                <a:latin typeface="Proxima Nova" panose="020B0604020202020204" charset="0"/>
              </a:endParaRP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1AC1C2B8-81E2-4D43-B6E3-A92ACBF98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08" y="1961501"/>
            <a:ext cx="3200677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8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ctrTitle"/>
          </p:nvPr>
        </p:nvSpPr>
        <p:spPr>
          <a:xfrm>
            <a:off x="1042416" y="2089498"/>
            <a:ext cx="5172000" cy="1477317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Aiming at a particular coverage number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8322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Aiming at a particular coverage number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02E975F-D230-4F1D-B747-4F13CF3D7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1356" y="1439029"/>
            <a:ext cx="8305799" cy="3759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Best way to view a coverage metric is as an indicator, not a goal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Below 60% = sign of trouble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58A7398-76F2-46A6-98A2-B8BFDDE0E7B0}"/>
              </a:ext>
            </a:extLst>
          </p:cNvPr>
          <p:cNvSpPr txBox="1">
            <a:spLocks/>
          </p:cNvSpPr>
          <p:nvPr/>
        </p:nvSpPr>
        <p:spPr>
          <a:xfrm>
            <a:off x="3851989" y="2362307"/>
            <a:ext cx="4024800" cy="3759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b="1">
              <a:solidFill>
                <a:srgbClr val="C00000"/>
              </a:solidFill>
            </a:endParaRPr>
          </a:p>
          <a:p>
            <a:endParaRPr lang="en-PH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566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ctrTitle"/>
          </p:nvPr>
        </p:nvSpPr>
        <p:spPr>
          <a:xfrm>
            <a:off x="1042416" y="2366496"/>
            <a:ext cx="5172000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Successful test suite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839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8750800" y="3916235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358" name="Google Shape;358;p45"/>
          <p:cNvSpPr txBox="1">
            <a:spLocks noGrp="1"/>
          </p:cNvSpPr>
          <p:nvPr>
            <p:ph type="title" idx="4294967295"/>
          </p:nvPr>
        </p:nvSpPr>
        <p:spPr>
          <a:xfrm>
            <a:off x="248575" y="534194"/>
            <a:ext cx="108077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It’s integrated into the development cycle</a:t>
            </a:r>
            <a:endParaRPr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02E975F-D230-4F1D-B747-4F13CF3D740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48575" y="1269599"/>
            <a:ext cx="8305800" cy="3759200"/>
          </a:xfrm>
        </p:spPr>
        <p:txBody>
          <a:bodyPr/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en-US" dirty="0"/>
              <a:t>Should be executed on every code change, even the smallest code</a:t>
            </a: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58A7398-76F2-46A6-98A2-B8BFDDE0E7B0}"/>
              </a:ext>
            </a:extLst>
          </p:cNvPr>
          <p:cNvSpPr txBox="1">
            <a:spLocks/>
          </p:cNvSpPr>
          <p:nvPr/>
        </p:nvSpPr>
        <p:spPr>
          <a:xfrm>
            <a:off x="3851989" y="2362307"/>
            <a:ext cx="4024800" cy="3759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b="1">
              <a:solidFill>
                <a:srgbClr val="C00000"/>
              </a:solidFill>
            </a:endParaRPr>
          </a:p>
          <a:p>
            <a:endParaRPr lang="en-PH" b="1" dirty="0">
              <a:solidFill>
                <a:srgbClr val="C00000"/>
              </a:solidFill>
            </a:endParaRPr>
          </a:p>
        </p:txBody>
      </p:sp>
      <p:pic>
        <p:nvPicPr>
          <p:cNvPr id="8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B053D4-7214-4D2F-8855-E2E5E0252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2" y="2196290"/>
            <a:ext cx="8899795" cy="38055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233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34CFA67-6D18-457B-ADF4-A08565927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27" y="99192"/>
            <a:ext cx="11739418" cy="574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45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It targets only the most important parts of your code base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02E975F-D230-4F1D-B747-4F13CF3D7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1356" y="1439029"/>
            <a:ext cx="8305799" cy="3759000"/>
          </a:xfrm>
        </p:spPr>
        <p:txBody>
          <a:bodyPr/>
          <a:lstStyle/>
          <a:p>
            <a:pPr>
              <a:buSzPct val="158000"/>
              <a:buFont typeface="Arial" panose="020B0604020202020204" pitchFamily="34" charset="0"/>
              <a:buChar char="•"/>
            </a:pPr>
            <a:r>
              <a:rPr lang="en-PH" dirty="0"/>
              <a:t>Business logic</a:t>
            </a:r>
          </a:p>
          <a:p>
            <a:pPr lvl="1">
              <a:buSzPct val="158000"/>
              <a:buFont typeface="Arial" panose="020B0604020202020204" pitchFamily="34" charset="0"/>
              <a:buChar char="•"/>
            </a:pPr>
            <a:r>
              <a:rPr lang="en-PH" dirty="0"/>
              <a:t>Domain Model</a:t>
            </a:r>
          </a:p>
          <a:p>
            <a:pPr lvl="1">
              <a:buSzPct val="158000"/>
              <a:buFont typeface="Arial" panose="020B0604020202020204" pitchFamily="34" charset="0"/>
              <a:buChar char="•"/>
            </a:pPr>
            <a:r>
              <a:rPr lang="en-PH" dirty="0"/>
              <a:t>Testing the business logic gives you the best return of investment</a:t>
            </a:r>
          </a:p>
          <a:p>
            <a:pPr>
              <a:buSzPct val="158000"/>
              <a:buFont typeface="Arial" panose="020B0604020202020204" pitchFamily="34" charset="0"/>
              <a:buChar char="•"/>
            </a:pPr>
            <a:r>
              <a:rPr lang="en-PH" dirty="0"/>
              <a:t>Other Parts</a:t>
            </a:r>
          </a:p>
          <a:p>
            <a:pPr lvl="1">
              <a:buSzPct val="158000"/>
              <a:buFont typeface="Arial" panose="020B0604020202020204" pitchFamily="34" charset="0"/>
              <a:buChar char="•"/>
            </a:pPr>
            <a:r>
              <a:rPr lang="en-PH" dirty="0"/>
              <a:t>Infrastructure code</a:t>
            </a:r>
          </a:p>
          <a:p>
            <a:pPr lvl="1">
              <a:buSzPct val="158000"/>
              <a:buFont typeface="Arial" panose="020B0604020202020204" pitchFamily="34" charset="0"/>
              <a:buChar char="•"/>
            </a:pPr>
            <a:r>
              <a:rPr lang="en-PH" dirty="0"/>
              <a:t>External services dependencies</a:t>
            </a:r>
          </a:p>
          <a:p>
            <a:pPr lvl="1">
              <a:buSzPct val="158000"/>
              <a:buFont typeface="Arial" panose="020B0604020202020204" pitchFamily="34" charset="0"/>
              <a:buChar char="•"/>
            </a:pPr>
            <a:r>
              <a:rPr lang="en-PH" dirty="0"/>
              <a:t>Code that glues everything together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58A7398-76F2-46A6-98A2-B8BFDDE0E7B0}"/>
              </a:ext>
            </a:extLst>
          </p:cNvPr>
          <p:cNvSpPr txBox="1">
            <a:spLocks/>
          </p:cNvSpPr>
          <p:nvPr/>
        </p:nvSpPr>
        <p:spPr>
          <a:xfrm>
            <a:off x="3851989" y="2362307"/>
            <a:ext cx="4024800" cy="3759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b="1">
              <a:solidFill>
                <a:srgbClr val="C00000"/>
              </a:solidFill>
            </a:endParaRPr>
          </a:p>
          <a:p>
            <a:endParaRPr lang="en-PH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98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sz="2400" b="1" dirty="0"/>
              <a:t>It provides maximum value with minimum maintenance costs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02E975F-D230-4F1D-B747-4F13CF3D7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1356" y="1439029"/>
            <a:ext cx="8305799" cy="3759000"/>
          </a:xfrm>
        </p:spPr>
        <p:txBody>
          <a:bodyPr/>
          <a:lstStyle/>
          <a:p>
            <a:pPr>
              <a:buSzPct val="158000"/>
              <a:buFont typeface="Arial" panose="020B0604020202020204" pitchFamily="34" charset="0"/>
              <a:buChar char="•"/>
            </a:pPr>
            <a:r>
              <a:rPr lang="en-PH" dirty="0"/>
              <a:t>Recognizing a valuable test</a:t>
            </a:r>
          </a:p>
          <a:p>
            <a:pPr>
              <a:buSzPct val="158000"/>
              <a:buFont typeface="Arial" panose="020B0604020202020204" pitchFamily="34" charset="0"/>
              <a:buChar char="•"/>
            </a:pPr>
            <a:r>
              <a:rPr lang="en-PH" dirty="0"/>
              <a:t>Recognizing a test of low value</a:t>
            </a:r>
          </a:p>
          <a:p>
            <a:pPr>
              <a:buSzPct val="158000"/>
              <a:buFont typeface="Arial" panose="020B0604020202020204" pitchFamily="34" charset="0"/>
              <a:buChar char="•"/>
            </a:pPr>
            <a:r>
              <a:rPr lang="en-PH" dirty="0"/>
              <a:t>Writing a valuable test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58A7398-76F2-46A6-98A2-B8BFDDE0E7B0}"/>
              </a:ext>
            </a:extLst>
          </p:cNvPr>
          <p:cNvSpPr txBox="1">
            <a:spLocks/>
          </p:cNvSpPr>
          <p:nvPr/>
        </p:nvSpPr>
        <p:spPr>
          <a:xfrm>
            <a:off x="3851989" y="2362307"/>
            <a:ext cx="4024800" cy="3759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b="1">
              <a:solidFill>
                <a:srgbClr val="C00000"/>
              </a:solidFill>
            </a:endParaRPr>
          </a:p>
          <a:p>
            <a:endParaRPr lang="en-PH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276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AB2E-AD80-4EB3-BAF7-80E809A70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65D9B-F14E-4902-81D0-DF8923EF415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6324600"/>
            <a:ext cx="352425" cy="3048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9CD30D-EA36-4B5D-8A97-719B4C56A65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57199" y="1103790"/>
            <a:ext cx="9530179" cy="5525610"/>
          </a:xfrm>
        </p:spPr>
        <p:txBody>
          <a:bodyPr/>
          <a:lstStyle/>
          <a:p>
            <a:r>
              <a:rPr lang="en-US" sz="1000" dirty="0"/>
              <a:t>Instructions:</a:t>
            </a:r>
          </a:p>
          <a:p>
            <a:pPr marL="0" marR="0" indent="-34734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1.    Download the assignment source code here:  </a:t>
            </a:r>
            <a:r>
              <a:rPr lang="en-US" sz="10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 tooltip="https://cognizantonline.sharepoint.com/:u:/r/sites/PHStudio-UnitTestforDevsMastersCognizant-Batch1-Q12023/Shared%20Documents/Batch%201%20-%20Q1%202023/Session1/Assignment/Assignment1.zip?csf=1&amp;web=1&amp;e=Jj1S6F"/>
              </a:rPr>
              <a:t>Assignment1.zip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34734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2.    Create a folder "Session1". 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34734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3.    Extract the zip file into Session1 folder.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34734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4.    Include Session1 into git repo.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34734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5.    Create a Test Project under the same solution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6.    Install the following </a:t>
            </a:r>
            <a:r>
              <a:rPr lang="en-US" sz="1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Nuget</a:t>
            </a: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Package: (If not yet installed)</a:t>
            </a:r>
            <a:b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		- </a:t>
            </a:r>
            <a:r>
              <a:rPr lang="en-US" sz="1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Xunit</a:t>
            </a:r>
            <a:b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	- </a:t>
            </a:r>
            <a:r>
              <a:rPr lang="en-US" sz="1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XUnit.Core</a:t>
            </a:r>
            <a:b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	- </a:t>
            </a:r>
            <a:r>
              <a:rPr lang="en-US" sz="1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XUnit.Analyzers</a:t>
            </a:r>
            <a:b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	- </a:t>
            </a:r>
            <a:r>
              <a:rPr lang="en-US" sz="1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Xunit.Runner.VisualStudio</a:t>
            </a:r>
            <a:b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		- </a:t>
            </a:r>
            <a:r>
              <a:rPr lang="en-US" sz="1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Moq</a:t>
            </a:r>
            <a:b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		- </a:t>
            </a:r>
            <a:r>
              <a:rPr lang="en-US" sz="1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FluentAssertions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34734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34734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7.    Create a unit test function for creating/adding new employee (</a:t>
            </a:r>
            <a:r>
              <a:rPr lang="en-US" sz="1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CreateEmployee</a:t>
            </a: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  		- Should validate that the result is not null or empty.</a:t>
            </a:r>
            <a:b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  		- Should validate that the result is not 0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34734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34734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8.    Create a unit test function for getting employee with specific id (</a:t>
            </a:r>
            <a:r>
              <a:rPr lang="en-US" sz="1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GetEmployeeById</a:t>
            </a: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  		- Should validate that the result is not null or empty</a:t>
            </a:r>
            <a:b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  		- Should validate that the result has first name</a:t>
            </a:r>
            <a:b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  		- Should validate that the result has middle name</a:t>
            </a:r>
            <a:b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  		- Should validate that the result has last name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34734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34734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9.    Create a unit test function for getting all employees (</a:t>
            </a:r>
            <a:r>
              <a:rPr lang="en-US" sz="1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GetEmployees</a:t>
            </a: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  		- Should validate that the result count is greater than 0</a:t>
            </a:r>
            <a:b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  		- Should validate that the first entry has first name</a:t>
            </a:r>
            <a:b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  		- Should validate that the first entry has middle name</a:t>
            </a:r>
            <a:b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  		- Should validate that the first entry has last name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34734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34734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10.    Provide the PR Link Here (Use your cognizant id when accessing this form): </a:t>
            </a:r>
            <a:r>
              <a:rPr lang="en-US" sz="10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 tooltip="https://forms.office.com/r/afms6fm6rn​"/>
              </a:rPr>
              <a:t>https://forms.office.com/r/aFms6fm6rN​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000" dirty="0"/>
          </a:p>
          <a:p>
            <a:endParaRPr lang="en-US" sz="1000" dirty="0"/>
          </a:p>
          <a:p>
            <a:pPr marL="685800" lvl="1" indent="0">
              <a:buNone/>
            </a:pPr>
            <a:r>
              <a:rPr lang="en-US" sz="1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4277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71"/>
          <p:cNvSpPr txBox="1">
            <a:spLocks noGrp="1"/>
          </p:cNvSpPr>
          <p:nvPr>
            <p:ph type="ctrTitle"/>
          </p:nvPr>
        </p:nvSpPr>
        <p:spPr>
          <a:xfrm>
            <a:off x="1042416" y="1903671"/>
            <a:ext cx="6053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992" name="Google Shape;992;p71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993" name="Google Shape;993;p71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994" name="Google Shape;994;p71"/>
          <p:cNvSpPr txBox="1">
            <a:spLocks noGrp="1"/>
          </p:cNvSpPr>
          <p:nvPr>
            <p:ph type="body" idx="1"/>
          </p:nvPr>
        </p:nvSpPr>
        <p:spPr>
          <a:xfrm>
            <a:off x="1041400" y="3897548"/>
            <a:ext cx="6053322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da-DK" dirty="0"/>
              <a:t>Wilfred Nyan P. Dugang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da-DK" dirty="0"/>
              <a:t>Wilfrednyan.dugang@softvision.com</a:t>
            </a:r>
          </a:p>
        </p:txBody>
      </p:sp>
      <p:sp>
        <p:nvSpPr>
          <p:cNvPr id="995" name="Google Shape;995;p71"/>
          <p:cNvSpPr txBox="1"/>
          <p:nvPr/>
        </p:nvSpPr>
        <p:spPr>
          <a:xfrm>
            <a:off x="10888717" y="348943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71"/>
          <p:cNvSpPr txBox="1"/>
          <p:nvPr/>
        </p:nvSpPr>
        <p:spPr>
          <a:xfrm>
            <a:off x="2609193" y="412268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Past two decades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Mandatory in most companies</a:t>
            </a:r>
          </a:p>
          <a:p>
            <a:r>
              <a:rPr lang="en-US" dirty="0"/>
              <a:t>Most programmers practice unit testing</a:t>
            </a: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p45"/>
          <p:cNvGrpSpPr/>
          <p:nvPr/>
        </p:nvGrpSpPr>
        <p:grpSpPr>
          <a:xfrm>
            <a:off x="6445188" y="656948"/>
            <a:ext cx="5289028" cy="5402401"/>
            <a:chOff x="5930310" y="457193"/>
            <a:chExt cx="5804521" cy="5766472"/>
          </a:xfrm>
        </p:grpSpPr>
        <p:pic>
          <p:nvPicPr>
            <p:cNvPr id="364" name="Google Shape;364;p45"/>
            <p:cNvPicPr preferRelativeResize="0"/>
            <p:nvPr/>
          </p:nvPicPr>
          <p:blipFill rotWithShape="1">
            <a:blip r:embed="rId3">
              <a:alphaModFix/>
            </a:blip>
            <a:srcRect t="8817" b="6235"/>
            <a:stretch/>
          </p:blipFill>
          <p:spPr>
            <a:xfrm>
              <a:off x="5930310" y="4880041"/>
              <a:ext cx="2839337" cy="1343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45"/>
            <p:cNvPicPr preferRelativeResize="0"/>
            <p:nvPr/>
          </p:nvPicPr>
          <p:blipFill rotWithShape="1">
            <a:blip r:embed="rId4">
              <a:alphaModFix/>
            </a:blip>
            <a:srcRect l="5174" r="28056"/>
            <a:stretch/>
          </p:blipFill>
          <p:spPr>
            <a:xfrm>
              <a:off x="7420129" y="3389612"/>
              <a:ext cx="1325760" cy="1323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45"/>
            <p:cNvPicPr preferRelativeResize="0"/>
            <p:nvPr/>
          </p:nvPicPr>
          <p:blipFill rotWithShape="1">
            <a:blip r:embed="rId5">
              <a:alphaModFix/>
            </a:blip>
            <a:srcRect l="13885" r="19964"/>
            <a:stretch/>
          </p:blipFill>
          <p:spPr>
            <a:xfrm>
              <a:off x="5939920" y="457193"/>
              <a:ext cx="2805967" cy="28340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45"/>
            <p:cNvPicPr preferRelativeResize="0"/>
            <p:nvPr/>
          </p:nvPicPr>
          <p:blipFill rotWithShape="1">
            <a:blip r:embed="rId6">
              <a:alphaModFix/>
            </a:blip>
            <a:srcRect l="10211" t="3437" r="17366"/>
            <a:stretch/>
          </p:blipFill>
          <p:spPr>
            <a:xfrm>
              <a:off x="8895495" y="3389612"/>
              <a:ext cx="2839335" cy="2834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5"/>
            <p:cNvPicPr preferRelativeResize="0"/>
            <p:nvPr/>
          </p:nvPicPr>
          <p:blipFill rotWithShape="1">
            <a:blip r:embed="rId7">
              <a:alphaModFix/>
            </a:blip>
            <a:srcRect t="25567" b="3273"/>
            <a:stretch/>
          </p:blipFill>
          <p:spPr>
            <a:xfrm>
              <a:off x="8895495" y="1948053"/>
              <a:ext cx="2839334" cy="1343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45"/>
            <p:cNvPicPr preferRelativeResize="0"/>
            <p:nvPr/>
          </p:nvPicPr>
          <p:blipFill rotWithShape="1">
            <a:blip r:embed="rId8">
              <a:alphaModFix/>
            </a:blip>
            <a:srcRect l="5202" t="8141" r="8374" b="7669"/>
            <a:stretch/>
          </p:blipFill>
          <p:spPr>
            <a:xfrm>
              <a:off x="10409079" y="479036"/>
              <a:ext cx="1325752" cy="1343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45"/>
            <p:cNvPicPr preferRelativeResize="0"/>
            <p:nvPr/>
          </p:nvPicPr>
          <p:blipFill rotWithShape="1">
            <a:blip r:embed="rId9">
              <a:alphaModFix/>
            </a:blip>
            <a:srcRect r="31214"/>
            <a:stretch/>
          </p:blipFill>
          <p:spPr>
            <a:xfrm>
              <a:off x="5939920" y="3403654"/>
              <a:ext cx="1358195" cy="1309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45"/>
            <p:cNvPicPr preferRelativeResize="0"/>
            <p:nvPr/>
          </p:nvPicPr>
          <p:blipFill rotWithShape="1">
            <a:blip r:embed="rId10">
              <a:alphaModFix/>
            </a:blip>
            <a:srcRect l="17668" r="15072"/>
            <a:stretch/>
          </p:blipFill>
          <p:spPr>
            <a:xfrm>
              <a:off x="8895493" y="479016"/>
              <a:ext cx="1358194" cy="134362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573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Also, in those two past decades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Doesn’t provide the result</a:t>
            </a:r>
          </a:p>
          <a:p>
            <a:r>
              <a:rPr lang="en-US" dirty="0"/>
              <a:t>New bugs constantly appear</a:t>
            </a:r>
          </a:p>
          <a:p>
            <a:r>
              <a:rPr lang="en-US" dirty="0"/>
              <a:t>Doesn’t seem to mitigate the situation at all.</a:t>
            </a:r>
            <a:endParaRPr lang="en-PH"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p45"/>
          <p:cNvGrpSpPr/>
          <p:nvPr/>
        </p:nvGrpSpPr>
        <p:grpSpPr>
          <a:xfrm>
            <a:off x="6445188" y="656948"/>
            <a:ext cx="5289028" cy="5402401"/>
            <a:chOff x="5930310" y="457193"/>
            <a:chExt cx="5804521" cy="5766472"/>
          </a:xfrm>
        </p:grpSpPr>
        <p:pic>
          <p:nvPicPr>
            <p:cNvPr id="364" name="Google Shape;364;p45"/>
            <p:cNvPicPr preferRelativeResize="0"/>
            <p:nvPr/>
          </p:nvPicPr>
          <p:blipFill rotWithShape="1">
            <a:blip r:embed="rId3">
              <a:alphaModFix/>
            </a:blip>
            <a:srcRect t="8817" b="6235"/>
            <a:stretch/>
          </p:blipFill>
          <p:spPr>
            <a:xfrm>
              <a:off x="5930310" y="4880041"/>
              <a:ext cx="2839337" cy="1343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45"/>
            <p:cNvPicPr preferRelativeResize="0"/>
            <p:nvPr/>
          </p:nvPicPr>
          <p:blipFill rotWithShape="1">
            <a:blip r:embed="rId4">
              <a:alphaModFix/>
            </a:blip>
            <a:srcRect l="5174" r="28056"/>
            <a:stretch/>
          </p:blipFill>
          <p:spPr>
            <a:xfrm>
              <a:off x="7420129" y="3389612"/>
              <a:ext cx="1325760" cy="1323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45"/>
            <p:cNvPicPr preferRelativeResize="0"/>
            <p:nvPr/>
          </p:nvPicPr>
          <p:blipFill rotWithShape="1">
            <a:blip r:embed="rId5">
              <a:alphaModFix/>
            </a:blip>
            <a:srcRect l="13885" r="19964"/>
            <a:stretch/>
          </p:blipFill>
          <p:spPr>
            <a:xfrm>
              <a:off x="5939920" y="457193"/>
              <a:ext cx="2805967" cy="28340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45"/>
            <p:cNvPicPr preferRelativeResize="0"/>
            <p:nvPr/>
          </p:nvPicPr>
          <p:blipFill rotWithShape="1">
            <a:blip r:embed="rId6">
              <a:alphaModFix/>
            </a:blip>
            <a:srcRect l="10211" t="3437" r="17366"/>
            <a:stretch/>
          </p:blipFill>
          <p:spPr>
            <a:xfrm>
              <a:off x="8895495" y="3389612"/>
              <a:ext cx="2839335" cy="2834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5"/>
            <p:cNvPicPr preferRelativeResize="0"/>
            <p:nvPr/>
          </p:nvPicPr>
          <p:blipFill rotWithShape="1">
            <a:blip r:embed="rId7">
              <a:alphaModFix/>
            </a:blip>
            <a:srcRect t="25567" b="3273"/>
            <a:stretch/>
          </p:blipFill>
          <p:spPr>
            <a:xfrm>
              <a:off x="8895495" y="1948053"/>
              <a:ext cx="2839334" cy="1343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45"/>
            <p:cNvPicPr preferRelativeResize="0"/>
            <p:nvPr/>
          </p:nvPicPr>
          <p:blipFill rotWithShape="1">
            <a:blip r:embed="rId8">
              <a:alphaModFix/>
            </a:blip>
            <a:srcRect l="5202" t="8141" r="8374" b="7669"/>
            <a:stretch/>
          </p:blipFill>
          <p:spPr>
            <a:xfrm>
              <a:off x="10409079" y="479036"/>
              <a:ext cx="1325752" cy="1343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45"/>
            <p:cNvPicPr preferRelativeResize="0"/>
            <p:nvPr/>
          </p:nvPicPr>
          <p:blipFill rotWithShape="1">
            <a:blip r:embed="rId9">
              <a:alphaModFix/>
            </a:blip>
            <a:srcRect r="31214"/>
            <a:stretch/>
          </p:blipFill>
          <p:spPr>
            <a:xfrm>
              <a:off x="5939920" y="3403654"/>
              <a:ext cx="1358195" cy="1309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45"/>
            <p:cNvPicPr preferRelativeResize="0"/>
            <p:nvPr/>
          </p:nvPicPr>
          <p:blipFill rotWithShape="1">
            <a:blip r:embed="rId10">
              <a:alphaModFix/>
            </a:blip>
            <a:srcRect l="17668" r="15072"/>
            <a:stretch/>
          </p:blipFill>
          <p:spPr>
            <a:xfrm>
              <a:off x="8895493" y="479016"/>
              <a:ext cx="1358194" cy="134362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80799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9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579" name="Google Shape;579;p59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dirty="0"/>
          </a:p>
        </p:txBody>
      </p:sp>
      <p:sp>
        <p:nvSpPr>
          <p:cNvPr id="581" name="Google Shape;581;p59"/>
          <p:cNvSpPr txBox="1">
            <a:spLocks noGrp="1"/>
          </p:cNvSpPr>
          <p:nvPr>
            <p:ph type="ctrTitle"/>
          </p:nvPr>
        </p:nvSpPr>
        <p:spPr>
          <a:xfrm>
            <a:off x="1042416" y="2023872"/>
            <a:ext cx="85755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dirty="0"/>
              <a:t>Enable sustainable growth of the software project.”</a:t>
            </a:r>
            <a:endParaRPr dirty="0"/>
          </a:p>
        </p:txBody>
      </p:sp>
      <p:sp>
        <p:nvSpPr>
          <p:cNvPr id="582" name="Google Shape;582;p59"/>
          <p:cNvSpPr txBox="1"/>
          <p:nvPr/>
        </p:nvSpPr>
        <p:spPr>
          <a:xfrm>
            <a:off x="765712" y="2087349"/>
            <a:ext cx="3432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‘‘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740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Dynamics between projects with and without tests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© Cognizant </a:t>
            </a:r>
            <a:r>
              <a:rPr lang="en-US" dirty="0" err="1"/>
              <a:t>Softvision</a:t>
            </a:r>
            <a:endParaRPr dirty="0"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3C4EE642-0CEA-462B-80E7-D2B935183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5936" y="1416879"/>
            <a:ext cx="9417628" cy="4642175"/>
          </a:xfrm>
        </p:spPr>
        <p:txBody>
          <a:bodyPr/>
          <a:lstStyle/>
          <a:p>
            <a:pPr marL="114300" indent="0">
              <a:buNone/>
            </a:pPr>
            <a:endParaRPr lang="en-PH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E17176F-E08F-4F8E-BA88-6E5761C5443A}"/>
              </a:ext>
            </a:extLst>
          </p:cNvPr>
          <p:cNvSpPr/>
          <p:nvPr/>
        </p:nvSpPr>
        <p:spPr>
          <a:xfrm>
            <a:off x="3811756" y="4627961"/>
            <a:ext cx="3490170" cy="307776"/>
          </a:xfrm>
          <a:prstGeom prst="righ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27CD50E-7FDF-4ABA-92E4-0A1BF216260E}"/>
              </a:ext>
            </a:extLst>
          </p:cNvPr>
          <p:cNvSpPr/>
          <p:nvPr/>
        </p:nvSpPr>
        <p:spPr>
          <a:xfrm rot="16200000">
            <a:off x="2134166" y="3094416"/>
            <a:ext cx="3154167" cy="365918"/>
          </a:xfrm>
          <a:prstGeom prst="righ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44D383-5611-49E7-9DA5-3F3BA6314FCD}"/>
              </a:ext>
            </a:extLst>
          </p:cNvPr>
          <p:cNvSpPr txBox="1"/>
          <p:nvPr/>
        </p:nvSpPr>
        <p:spPr>
          <a:xfrm>
            <a:off x="2654035" y="1936696"/>
            <a:ext cx="997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Works hour spent</a:t>
            </a:r>
            <a:endParaRPr lang="en-PH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75CEDB-9077-4237-BD4B-62664C76E051}"/>
              </a:ext>
            </a:extLst>
          </p:cNvPr>
          <p:cNvSpPr txBox="1"/>
          <p:nvPr/>
        </p:nvSpPr>
        <p:spPr>
          <a:xfrm>
            <a:off x="6289484" y="4868103"/>
            <a:ext cx="997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Progress</a:t>
            </a:r>
            <a:endParaRPr lang="en-PH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57DE45-9F90-4E9E-8016-542D14D96472}"/>
              </a:ext>
            </a:extLst>
          </p:cNvPr>
          <p:cNvCxnSpPr>
            <a:cxnSpLocks/>
          </p:cNvCxnSpPr>
          <p:nvPr/>
        </p:nvCxnSpPr>
        <p:spPr>
          <a:xfrm flipV="1">
            <a:off x="3882438" y="3148676"/>
            <a:ext cx="3103200" cy="74531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0079DE0-D98B-47CF-96E2-DBB7C89FB63F}"/>
              </a:ext>
            </a:extLst>
          </p:cNvPr>
          <p:cNvSpPr txBox="1"/>
          <p:nvPr/>
        </p:nvSpPr>
        <p:spPr>
          <a:xfrm>
            <a:off x="6800170" y="3091635"/>
            <a:ext cx="997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5"/>
                </a:solidFill>
                <a:latin typeface="+mj-lt"/>
              </a:rPr>
              <a:t>With Test</a:t>
            </a:r>
            <a:endParaRPr lang="en-PH" sz="18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423DF5-CD89-4ECD-911B-CC68E67A8D42}"/>
              </a:ext>
            </a:extLst>
          </p:cNvPr>
          <p:cNvSpPr txBox="1"/>
          <p:nvPr/>
        </p:nvSpPr>
        <p:spPr>
          <a:xfrm>
            <a:off x="5857092" y="1984787"/>
            <a:ext cx="997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  <a:latin typeface="+mj-lt"/>
              </a:rPr>
              <a:t>Without Test</a:t>
            </a:r>
            <a:endParaRPr lang="en-PH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2DEE87F-4BD4-4380-8D18-DAD83C54251B}"/>
              </a:ext>
            </a:extLst>
          </p:cNvPr>
          <p:cNvSpPr/>
          <p:nvPr/>
        </p:nvSpPr>
        <p:spPr>
          <a:xfrm>
            <a:off x="3867037" y="1746260"/>
            <a:ext cx="3076314" cy="2708824"/>
          </a:xfrm>
          <a:custGeom>
            <a:avLst/>
            <a:gdLst>
              <a:gd name="connsiteX0" fmla="*/ 0 w 2323813"/>
              <a:gd name="connsiteY0" fmla="*/ 2708824 h 2708824"/>
              <a:gd name="connsiteX1" fmla="*/ 1705046 w 2323813"/>
              <a:gd name="connsiteY1" fmla="*/ 1732547 h 2708824"/>
              <a:gd name="connsiteX2" fmla="*/ 2323813 w 2323813"/>
              <a:gd name="connsiteY2" fmla="*/ 0 h 2708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3813" h="2708824">
                <a:moveTo>
                  <a:pt x="0" y="2708824"/>
                </a:moveTo>
                <a:cubicBezTo>
                  <a:pt x="658872" y="2446421"/>
                  <a:pt x="1317744" y="2184018"/>
                  <a:pt x="1705046" y="1732547"/>
                </a:cubicBezTo>
                <a:cubicBezTo>
                  <a:pt x="2092348" y="1281076"/>
                  <a:pt x="2249332" y="362093"/>
                  <a:pt x="2323813" y="0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453D80-DE2D-4A8E-8FFB-5AFF18C22F5C}"/>
              </a:ext>
            </a:extLst>
          </p:cNvPr>
          <p:cNvSpPr/>
          <p:nvPr/>
        </p:nvSpPr>
        <p:spPr>
          <a:xfrm>
            <a:off x="5957083" y="1755746"/>
            <a:ext cx="1081485" cy="1975692"/>
          </a:xfrm>
          <a:custGeom>
            <a:avLst/>
            <a:gdLst>
              <a:gd name="connsiteX0" fmla="*/ 0 w 1081485"/>
              <a:gd name="connsiteY0" fmla="*/ 1975692 h 1975692"/>
              <a:gd name="connsiteX1" fmla="*/ 134471 w 1081485"/>
              <a:gd name="connsiteY1" fmla="*/ 1895010 h 1975692"/>
              <a:gd name="connsiteX2" fmla="*/ 255494 w 1081485"/>
              <a:gd name="connsiteY2" fmla="*/ 1800880 h 1975692"/>
              <a:gd name="connsiteX3" fmla="*/ 349624 w 1081485"/>
              <a:gd name="connsiteY3" fmla="*/ 1693304 h 1975692"/>
              <a:gd name="connsiteX4" fmla="*/ 463924 w 1081485"/>
              <a:gd name="connsiteY4" fmla="*/ 1572280 h 1975692"/>
              <a:gd name="connsiteX5" fmla="*/ 544606 w 1081485"/>
              <a:gd name="connsiteY5" fmla="*/ 1444533 h 1975692"/>
              <a:gd name="connsiteX6" fmla="*/ 632012 w 1081485"/>
              <a:gd name="connsiteY6" fmla="*/ 1310063 h 1975692"/>
              <a:gd name="connsiteX7" fmla="*/ 685800 w 1081485"/>
              <a:gd name="connsiteY7" fmla="*/ 1209210 h 1975692"/>
              <a:gd name="connsiteX8" fmla="*/ 732865 w 1081485"/>
              <a:gd name="connsiteY8" fmla="*/ 1094910 h 1975692"/>
              <a:gd name="connsiteX9" fmla="*/ 806824 w 1081485"/>
              <a:gd name="connsiteY9" fmla="*/ 920098 h 1975692"/>
              <a:gd name="connsiteX10" fmla="*/ 847165 w 1081485"/>
              <a:gd name="connsiteY10" fmla="*/ 812521 h 1975692"/>
              <a:gd name="connsiteX11" fmla="*/ 887506 w 1081485"/>
              <a:gd name="connsiteY11" fmla="*/ 664604 h 1975692"/>
              <a:gd name="connsiteX12" fmla="*/ 941294 w 1081485"/>
              <a:gd name="connsiteY12" fmla="*/ 523410 h 1975692"/>
              <a:gd name="connsiteX13" fmla="*/ 981635 w 1081485"/>
              <a:gd name="connsiteY13" fmla="*/ 388939 h 1975692"/>
              <a:gd name="connsiteX14" fmla="*/ 1021976 w 1081485"/>
              <a:gd name="connsiteY14" fmla="*/ 247745 h 1975692"/>
              <a:gd name="connsiteX15" fmla="*/ 1055594 w 1081485"/>
              <a:gd name="connsiteY15" fmla="*/ 146892 h 1975692"/>
              <a:gd name="connsiteX16" fmla="*/ 1075765 w 1081485"/>
              <a:gd name="connsiteY16" fmla="*/ 52763 h 197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1485" h="1975692">
                <a:moveTo>
                  <a:pt x="0" y="1975692"/>
                </a:moveTo>
                <a:cubicBezTo>
                  <a:pt x="45944" y="1949918"/>
                  <a:pt x="91889" y="1924145"/>
                  <a:pt x="134471" y="1895010"/>
                </a:cubicBezTo>
                <a:cubicBezTo>
                  <a:pt x="177053" y="1865875"/>
                  <a:pt x="219635" y="1834498"/>
                  <a:pt x="255494" y="1800880"/>
                </a:cubicBezTo>
                <a:cubicBezTo>
                  <a:pt x="291353" y="1767262"/>
                  <a:pt x="314886" y="1731404"/>
                  <a:pt x="349624" y="1693304"/>
                </a:cubicBezTo>
                <a:cubicBezTo>
                  <a:pt x="384362" y="1655204"/>
                  <a:pt x="431427" y="1613742"/>
                  <a:pt x="463924" y="1572280"/>
                </a:cubicBezTo>
                <a:cubicBezTo>
                  <a:pt x="496421" y="1530818"/>
                  <a:pt x="516591" y="1488236"/>
                  <a:pt x="544606" y="1444533"/>
                </a:cubicBezTo>
                <a:cubicBezTo>
                  <a:pt x="572621" y="1400830"/>
                  <a:pt x="608480" y="1349283"/>
                  <a:pt x="632012" y="1310063"/>
                </a:cubicBezTo>
                <a:cubicBezTo>
                  <a:pt x="655544" y="1270842"/>
                  <a:pt x="668991" y="1245069"/>
                  <a:pt x="685800" y="1209210"/>
                </a:cubicBezTo>
                <a:cubicBezTo>
                  <a:pt x="702609" y="1173351"/>
                  <a:pt x="712694" y="1143095"/>
                  <a:pt x="732865" y="1094910"/>
                </a:cubicBezTo>
                <a:cubicBezTo>
                  <a:pt x="753036" y="1046725"/>
                  <a:pt x="787774" y="967163"/>
                  <a:pt x="806824" y="920098"/>
                </a:cubicBezTo>
                <a:cubicBezTo>
                  <a:pt x="825874" y="873033"/>
                  <a:pt x="833718" y="855103"/>
                  <a:pt x="847165" y="812521"/>
                </a:cubicBezTo>
                <a:cubicBezTo>
                  <a:pt x="860612" y="769939"/>
                  <a:pt x="871818" y="712789"/>
                  <a:pt x="887506" y="664604"/>
                </a:cubicBezTo>
                <a:cubicBezTo>
                  <a:pt x="903194" y="616419"/>
                  <a:pt x="925606" y="569354"/>
                  <a:pt x="941294" y="523410"/>
                </a:cubicBezTo>
                <a:cubicBezTo>
                  <a:pt x="956982" y="477466"/>
                  <a:pt x="968188" y="434883"/>
                  <a:pt x="981635" y="388939"/>
                </a:cubicBezTo>
                <a:cubicBezTo>
                  <a:pt x="995082" y="342995"/>
                  <a:pt x="1009650" y="288086"/>
                  <a:pt x="1021976" y="247745"/>
                </a:cubicBezTo>
                <a:cubicBezTo>
                  <a:pt x="1034302" y="207404"/>
                  <a:pt x="1046629" y="179389"/>
                  <a:pt x="1055594" y="146892"/>
                </a:cubicBezTo>
                <a:cubicBezTo>
                  <a:pt x="1064559" y="114395"/>
                  <a:pt x="1093694" y="-96275"/>
                  <a:pt x="1075765" y="52763"/>
                </a:cubicBezTo>
              </a:path>
            </a:pathLst>
          </a:cu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4AC9B2-21B1-4BCD-9A74-FDC858F927FE}"/>
              </a:ext>
            </a:extLst>
          </p:cNvPr>
          <p:cNvSpPr txBox="1"/>
          <p:nvPr/>
        </p:nvSpPr>
        <p:spPr>
          <a:xfrm>
            <a:off x="6708146" y="260286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latin typeface="+mj-lt"/>
              </a:rPr>
              <a:t>Software Entropy</a:t>
            </a:r>
            <a:endParaRPr lang="en-PH" sz="1800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4988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Software Entropy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Coding</a:t>
            </a:r>
          </a:p>
          <a:p>
            <a:r>
              <a:rPr lang="en-US" dirty="0"/>
              <a:t>Code change</a:t>
            </a:r>
          </a:p>
          <a:p>
            <a:r>
              <a:rPr lang="en-US" dirty="0"/>
              <a:t>Without proper care</a:t>
            </a:r>
          </a:p>
          <a:p>
            <a:r>
              <a:rPr lang="en-US" dirty="0"/>
              <a:t>Fixing one bug introduce another bug</a:t>
            </a:r>
            <a:endParaRPr lang="en-PH"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58;p45">
            <a:extLst>
              <a:ext uri="{FF2B5EF4-FFF2-40B4-BE49-F238E27FC236}">
                <a16:creationId xmlns:a16="http://schemas.microsoft.com/office/drawing/2014/main" id="{2370E829-52E4-45DA-A5BD-8E4040E5F896}"/>
              </a:ext>
            </a:extLst>
          </p:cNvPr>
          <p:cNvSpPr txBox="1">
            <a:spLocks/>
          </p:cNvSpPr>
          <p:nvPr/>
        </p:nvSpPr>
        <p:spPr>
          <a:xfrm>
            <a:off x="737250" y="998777"/>
            <a:ext cx="108081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latin typeface="+mj-lt"/>
              </a:rPr>
              <a:t>The amount of disorder in a system</a:t>
            </a:r>
            <a:endParaRPr lang="en-PH" sz="1200" dirty="0">
              <a:latin typeface="+mj-lt"/>
            </a:endParaRPr>
          </a:p>
        </p:txBody>
      </p:sp>
      <p:pic>
        <p:nvPicPr>
          <p:cNvPr id="18" name="Picture 17" descr="A picture containing tool&#10;&#10;Description automatically generated">
            <a:extLst>
              <a:ext uri="{FF2B5EF4-FFF2-40B4-BE49-F238E27FC236}">
                <a16:creationId xmlns:a16="http://schemas.microsoft.com/office/drawing/2014/main" id="{668BE1FC-7B4D-4B0F-AFA7-CDE84EE16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92" y="557784"/>
            <a:ext cx="6269272" cy="48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54843"/>
      </p:ext>
    </p:extLst>
  </p:cSld>
  <p:clrMapOvr>
    <a:masterClrMapping/>
  </p:clrMapOvr>
</p:sld>
</file>

<file path=ppt/theme/theme1.xml><?xml version="1.0" encoding="utf-8"?>
<a:theme xmlns:a="http://schemas.openxmlformats.org/drawingml/2006/main" name="[-CSV-] Office Theme Generic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1294</Words>
  <Application>Microsoft Office PowerPoint</Application>
  <PresentationFormat>Widescreen</PresentationFormat>
  <Paragraphs>255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Cambria</vt:lpstr>
      <vt:lpstr>Proxima Nova</vt:lpstr>
      <vt:lpstr>[-CSV-] Office Theme Generic</vt:lpstr>
      <vt:lpstr>Unit Test  The Big Picture</vt:lpstr>
      <vt:lpstr>What will you learn?</vt:lpstr>
      <vt:lpstr>Current state of  Unit Testing</vt:lpstr>
      <vt:lpstr>PowerPoint Presentation</vt:lpstr>
      <vt:lpstr>Past two decades</vt:lpstr>
      <vt:lpstr>Also, in those two past decades</vt:lpstr>
      <vt:lpstr>Enable sustainable growth of the software project.”</vt:lpstr>
      <vt:lpstr>Dynamics between projects with and without tests</vt:lpstr>
      <vt:lpstr>Software Entropy</vt:lpstr>
      <vt:lpstr>Overturning using Tests Unit Tests help overturn this tendency, How?</vt:lpstr>
      <vt:lpstr>Regression</vt:lpstr>
      <vt:lpstr>Downside of doing unit tests</vt:lpstr>
      <vt:lpstr>What makes a  Good or Bad Test?</vt:lpstr>
      <vt:lpstr>Not all tests are created equal.”</vt:lpstr>
      <vt:lpstr>Bad Tests</vt:lpstr>
      <vt:lpstr>Dynamics between projects with and without tests</vt:lpstr>
      <vt:lpstr>Upkeep cost</vt:lpstr>
      <vt:lpstr>Code is a liability not an asset.”</vt:lpstr>
      <vt:lpstr>More of this in Session 4</vt:lpstr>
      <vt:lpstr>Coffee Time 15mins.</vt:lpstr>
      <vt:lpstr>Coverage metrics</vt:lpstr>
      <vt:lpstr>Coverage Metric  shows how much source code a test suite executes, from none to 100%.</vt:lpstr>
      <vt:lpstr>Two popular coverage metrics</vt:lpstr>
      <vt:lpstr>Coverage metrics are a good negative indicator but a bad positive one</vt:lpstr>
      <vt:lpstr>Code Coverage metric</vt:lpstr>
      <vt:lpstr>Code coverage metric</vt:lpstr>
      <vt:lpstr>Understanding the code coverage metric</vt:lpstr>
      <vt:lpstr>Branch Coverage metric</vt:lpstr>
      <vt:lpstr>Branch Coverage metric</vt:lpstr>
      <vt:lpstr>Understanding the branch coverage metric</vt:lpstr>
      <vt:lpstr>Problems with coverage metric</vt:lpstr>
      <vt:lpstr>Problems with coverage metrics</vt:lpstr>
      <vt:lpstr>1. Can’t guarantee that the test verifies all the possible outcomes</vt:lpstr>
      <vt:lpstr>Assertion-free testing</vt:lpstr>
      <vt:lpstr>2. No coverage metric can take into account code paths in external libraries</vt:lpstr>
      <vt:lpstr>Aiming at a particular coverage number</vt:lpstr>
      <vt:lpstr>Aiming at a particular coverage number</vt:lpstr>
      <vt:lpstr>Successful test suite</vt:lpstr>
      <vt:lpstr>It’s integrated into the development cycle</vt:lpstr>
      <vt:lpstr>It targets only the most important parts of your code base</vt:lpstr>
      <vt:lpstr>It provides maximum value with minimum maintenance costs</vt:lpstr>
      <vt:lpstr>Assignment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  The Big Picture</dc:title>
  <cp:lastModifiedBy>Wilfred Nyan Dugang (Cognizant)</cp:lastModifiedBy>
  <cp:revision>21</cp:revision>
  <dcterms:modified xsi:type="dcterms:W3CDTF">2023-02-27T10:37:21Z</dcterms:modified>
</cp:coreProperties>
</file>